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9" r:id="rId1"/>
  </p:sldMasterIdLst>
  <p:notesMasterIdLst>
    <p:notesMasterId r:id="rId20"/>
  </p:notesMasterIdLst>
  <p:handoutMasterIdLst>
    <p:handoutMasterId r:id="rId21"/>
  </p:handoutMasterIdLst>
  <p:sldIdLst>
    <p:sldId id="256" r:id="rId2"/>
    <p:sldId id="312" r:id="rId3"/>
    <p:sldId id="287" r:id="rId4"/>
    <p:sldId id="305" r:id="rId5"/>
    <p:sldId id="306" r:id="rId6"/>
    <p:sldId id="321" r:id="rId7"/>
    <p:sldId id="329" r:id="rId8"/>
    <p:sldId id="322" r:id="rId9"/>
    <p:sldId id="323" r:id="rId10"/>
    <p:sldId id="316" r:id="rId11"/>
    <p:sldId id="285" r:id="rId12"/>
    <p:sldId id="325" r:id="rId13"/>
    <p:sldId id="326" r:id="rId14"/>
    <p:sldId id="324" r:id="rId15"/>
    <p:sldId id="319" r:id="rId16"/>
    <p:sldId id="327" r:id="rId17"/>
    <p:sldId id="320" r:id="rId18"/>
    <p:sldId id="328" r:id="rId19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C2C8"/>
    <a:srgbClr val="C408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515" autoAdjust="0"/>
    <p:restoredTop sz="57016" autoAdjust="0"/>
  </p:normalViewPr>
  <p:slideViewPr>
    <p:cSldViewPr snapToGrid="0">
      <p:cViewPr>
        <p:scale>
          <a:sx n="100" d="100"/>
          <a:sy n="100" d="100"/>
        </p:scale>
        <p:origin x="-1068" y="1200"/>
      </p:cViewPr>
      <p:guideLst>
        <p:guide orient="horz" pos="3882"/>
        <p:guide pos="2886"/>
      </p:guideLst>
    </p:cSldViewPr>
  </p:slideViewPr>
  <p:outlineViewPr>
    <p:cViewPr>
      <p:scale>
        <a:sx n="33" d="100"/>
        <a:sy n="33" d="100"/>
      </p:scale>
      <p:origin x="0" y="204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44"/>
    </p:cViewPr>
  </p:sorterViewPr>
  <p:notesViewPr>
    <p:cSldViewPr snapToGrid="0">
      <p:cViewPr>
        <p:scale>
          <a:sx n="100" d="100"/>
          <a:sy n="100" d="100"/>
        </p:scale>
        <p:origin x="-2028" y="1896"/>
      </p:cViewPr>
      <p:guideLst>
        <p:guide orient="horz" pos="2880"/>
        <p:guide pos="47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7.xml"/><Relationship Id="rId2" Type="http://schemas.openxmlformats.org/officeDocument/2006/relationships/slide" Target="slides/slide5.xml"/><Relationship Id="rId1" Type="http://schemas.openxmlformats.org/officeDocument/2006/relationships/slide" Target="slides/slide3.xml"/><Relationship Id="rId5" Type="http://schemas.openxmlformats.org/officeDocument/2006/relationships/slide" Target="slides/slide11.xml"/><Relationship Id="rId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Times" pitchFamily="18" charset="0"/>
              <a:buNone/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Times" pitchFamily="-109" charset="0"/>
              <a:buNone/>
              <a:defRPr sz="1200">
                <a:ea typeface="ＭＳ Ｐゴシック" pitchFamily="-109" charset="-128"/>
              </a:defRPr>
            </a:lvl1pPr>
          </a:lstStyle>
          <a:p>
            <a:pPr>
              <a:defRPr/>
            </a:pPr>
            <a:fld id="{EC501836-874A-4011-947C-04EF1814E370}" type="datetime1">
              <a:rPr lang="en-US"/>
              <a:pPr>
                <a:defRPr/>
              </a:pPr>
              <a:t>5/16/2013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Times" pitchFamily="-109" charset="0"/>
              <a:buNone/>
              <a:defRPr sz="1200">
                <a:ea typeface="ＭＳ Ｐゴシック" pitchFamily="-109" charset="-128"/>
              </a:defRPr>
            </a:lvl1pPr>
          </a:lstStyle>
          <a:p>
            <a:pPr>
              <a:defRPr/>
            </a:pPr>
            <a:r>
              <a:rPr lang="en-US" dirty="0"/>
              <a:t>Copyright © 2008–2011 National Academy Foundation.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Times" pitchFamily="-109" charset="0"/>
              <a:buNone/>
              <a:defRPr sz="1200">
                <a:ea typeface="ＭＳ Ｐゴシック" pitchFamily="-109" charset="-128"/>
              </a:defRPr>
            </a:lvl1pPr>
          </a:lstStyle>
          <a:p>
            <a:pPr>
              <a:defRPr/>
            </a:pPr>
            <a:fld id="{B628C973-A664-4DAA-99AB-0BC49BD02E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466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477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  <a:ea typeface="ＭＳ Ｐゴシック" pitchFamily="-109" charset="-128"/>
              </a:defRPr>
            </a:lvl1pPr>
          </a:lstStyle>
          <a:p>
            <a:pPr>
              <a:defRPr/>
            </a:pPr>
            <a:r>
              <a:rPr lang="en-US" dirty="0"/>
              <a:t>Copyright © 2008–2011 National Academy Foundation. All rights reserved.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  <a:ea typeface="ＭＳ Ｐゴシック" pitchFamily="-109" charset="-128"/>
              </a:defRPr>
            </a:lvl1pPr>
          </a:lstStyle>
          <a:p>
            <a:pPr>
              <a:defRPr/>
            </a:pPr>
            <a:fld id="{278C9D3A-BFCC-4E84-9133-60971AA2C4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4357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98C4D4-ACBA-4AE6-AE4F-10E32958D4A3}" type="slidenum">
              <a:rPr lang="en-US" smtClean="0">
                <a:ea typeface="ＭＳ Ｐゴシック" charset="-128"/>
              </a:rPr>
              <a:pPr/>
              <a:t>1</a:t>
            </a:fld>
            <a:endParaRPr lang="en-US" dirty="0" smtClean="0">
              <a:ea typeface="ＭＳ Ｐゴシック" charset="-128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46085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579B7F-0BC4-4188-B9D4-4380EED483FC}" type="slidenum">
              <a:rPr lang="en-US" smtClean="0">
                <a:ea typeface="ＭＳ Ｐゴシック" charset="-128"/>
              </a:rPr>
              <a:pPr/>
              <a:t>10</a:t>
            </a:fld>
            <a:endParaRPr lang="en-US" dirty="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AD67CA-9965-473C-9CD8-0B0475B98169}" type="slidenum">
              <a:rPr lang="en-US" smtClean="0">
                <a:ea typeface="ＭＳ Ｐゴシック" charset="-128"/>
              </a:rPr>
              <a:pPr/>
              <a:t>11</a:t>
            </a:fld>
            <a:endParaRPr lang="en-US" dirty="0" smtClean="0">
              <a:ea typeface="ＭＳ Ｐゴシック" charset="-128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50181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DED4D3-DB0E-489C-A240-E90DCBA3E1FE}" type="slidenum">
              <a:rPr lang="en-US" smtClean="0">
                <a:ea typeface="ＭＳ Ｐゴシック" charset="-128"/>
              </a:rPr>
              <a:pPr/>
              <a:t>12</a:t>
            </a:fld>
            <a:endParaRPr lang="en-US" dirty="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A3C9F5-D3D9-411B-9CF5-E8415D59549A}" type="slidenum">
              <a:rPr lang="en-US">
                <a:solidFill>
                  <a:srgbClr val="C0504D"/>
                </a:solidFill>
              </a:rPr>
              <a:pPr/>
              <a:t>13</a:t>
            </a:fld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Image retrieved from http://commons.wikimedia.org/wiki/File:Disassembled_HDD_and_SSD.JPG on January 28, 2013, and reproduced here under the terms of the Creative Commons Attribution-</a:t>
            </a:r>
            <a:r>
              <a:rPr lang="en-US" dirty="0" err="1" smtClean="0"/>
              <a:t>ShareAlike</a:t>
            </a:r>
            <a:r>
              <a:rPr lang="en-US" dirty="0" smtClean="0"/>
              <a:t> 2.5 Generic license (http://creativecommons.org/licenses/by-sa/2.5/deed.en). Image courtesy </a:t>
            </a:r>
            <a:r>
              <a:rPr lang="en-US" dirty="0" err="1" smtClean="0"/>
              <a:t>Rochellesinger</a:t>
            </a:r>
            <a:r>
              <a:rPr lang="en-US" dirty="0" smtClean="0"/>
              <a:t>. </a:t>
            </a:r>
            <a:endParaRPr lang="en-US" dirty="0" smtClean="0">
              <a:latin typeface="Arial" charset="0"/>
              <a:ea typeface="ＭＳ Ｐゴシック" pitchFamily="34" charset="-128"/>
            </a:endParaRPr>
          </a:p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50181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DED4D3-DB0E-489C-A240-E90DCBA3E1FE}" type="slidenum">
              <a:rPr lang="en-US" smtClean="0">
                <a:ea typeface="ＭＳ Ｐゴシック" charset="-128"/>
              </a:rPr>
              <a:pPr/>
              <a:t>14</a:t>
            </a:fld>
            <a:endParaRPr lang="en-US" dirty="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50181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DED4D3-DB0E-489C-A240-E90DCBA3E1FE}" type="slidenum">
              <a:rPr lang="en-US" smtClean="0">
                <a:ea typeface="ＭＳ Ｐゴシック" charset="-128"/>
              </a:rPr>
              <a:pPr/>
              <a:t>15</a:t>
            </a:fld>
            <a:endParaRPr lang="en-US" dirty="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48133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6572D7-6F39-42CE-A9F8-3A96C92F2382}" type="slidenum">
              <a:rPr lang="en-US" smtClean="0">
                <a:ea typeface="ＭＳ Ｐゴシック" charset="-128"/>
              </a:rPr>
              <a:pPr/>
              <a:t>16</a:t>
            </a:fld>
            <a:endParaRPr lang="en-US" dirty="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48133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6572D7-6F39-42CE-A9F8-3A96C92F2382}" type="slidenum">
              <a:rPr lang="en-US" smtClean="0">
                <a:ea typeface="ＭＳ Ｐゴシック" charset="-128"/>
              </a:rPr>
              <a:pPr/>
              <a:t>17</a:t>
            </a:fld>
            <a:endParaRPr lang="en-US" dirty="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78C9D3A-BFCC-4E84-9133-60971AA2C4CE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6144C6-B500-41A0-9B4F-37E35852CEDB}" type="slidenum">
              <a:rPr lang="en-US" smtClean="0">
                <a:ea typeface="ＭＳ Ｐゴシック" charset="-128"/>
              </a:rPr>
              <a:pPr/>
              <a:t>2</a:t>
            </a:fld>
            <a:endParaRPr lang="en-US" dirty="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CEB668-F9FE-4063-A797-54685457802B}" type="slidenum">
              <a:rPr lang="en-US" smtClean="0">
                <a:ea typeface="ＭＳ Ｐゴシック" charset="-128"/>
              </a:rPr>
              <a:pPr/>
              <a:t>3</a:t>
            </a:fld>
            <a:endParaRPr lang="en-US" dirty="0" smtClean="0">
              <a:ea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C8A4FB-3C0F-4FEB-B3F8-52F2C20297BB}" type="slidenum">
              <a:rPr lang="en-US" smtClean="0">
                <a:ea typeface="ＭＳ Ｐゴシック" charset="-128"/>
              </a:rPr>
              <a:pPr/>
              <a:t>4</a:t>
            </a:fld>
            <a:endParaRPr lang="en-US" dirty="0" smtClean="0">
              <a:ea typeface="ＭＳ Ｐゴシック" charset="-128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018938-E2E7-4A0B-A159-3C06941EC027}" type="slidenum">
              <a:rPr lang="en-US" smtClean="0">
                <a:ea typeface="ＭＳ Ｐゴシック" charset="-128"/>
              </a:rPr>
              <a:pPr/>
              <a:t>5</a:t>
            </a:fld>
            <a:endParaRPr lang="en-US" dirty="0" smtClean="0">
              <a:ea typeface="ＭＳ Ｐゴシック" charset="-128"/>
            </a:endParaRPr>
          </a:p>
        </p:txBody>
      </p:sp>
      <p:sp>
        <p:nvSpPr>
          <p:cNvPr id="32771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33797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CC4F71-E807-4FEA-A058-742CEA5C6FF6}" type="slidenum">
              <a:rPr lang="en-US" smtClean="0">
                <a:ea typeface="ＭＳ Ｐゴシック" charset="-128"/>
              </a:rPr>
              <a:pPr/>
              <a:t>6</a:t>
            </a:fld>
            <a:endParaRPr lang="en-US" dirty="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EABB1C-13BE-4875-987F-E4A0D04ACC1F}" type="slidenum">
              <a:rPr lang="en-US" smtClean="0">
                <a:ea typeface="ＭＳ Ｐゴシック" charset="-128"/>
              </a:rPr>
              <a:pPr/>
              <a:t>7</a:t>
            </a:fld>
            <a:endParaRPr lang="en-US" dirty="0" smtClean="0">
              <a:ea typeface="ＭＳ Ｐゴシック" charset="-128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Image retrieved from http://en.wikipedia.org/wiki/File:External_hard_drives.jpg on June 19, 2012, and reproduced here under the terms of the Creative Commons </a:t>
            </a:r>
            <a:r>
              <a:rPr lang="en-US" dirty="0" smtClean="0">
                <a:solidFill>
                  <a:schemeClr val="tx1"/>
                </a:solidFill>
              </a:rPr>
              <a:t>Attribution-Share Alike 3.0 </a:t>
            </a:r>
            <a:r>
              <a:rPr lang="en-US" dirty="0" err="1" smtClean="0">
                <a:solidFill>
                  <a:schemeClr val="tx1"/>
                </a:solidFill>
              </a:rPr>
              <a:t>Unported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/>
              <a:t>license. Image courtesy of </a:t>
            </a:r>
            <a:r>
              <a:rPr lang="en-US" dirty="0" err="1" smtClean="0"/>
              <a:t>TonyTheTiger</a:t>
            </a:r>
            <a:r>
              <a:rPr lang="en-US" dirty="0" smtClean="0"/>
              <a:t>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34821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A695EC-EA3D-47AB-A38A-DCCA263307E1}" type="slidenum">
              <a:rPr lang="en-US" smtClean="0">
                <a:ea typeface="ＭＳ Ｐゴシック" charset="-128"/>
              </a:rPr>
              <a:pPr/>
              <a:t>8</a:t>
            </a:fld>
            <a:endParaRPr lang="en-US" dirty="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EAF10A-0BA8-4804-AE05-720D6303C8B0}" type="slidenum">
              <a:rPr lang="en-US" smtClean="0">
                <a:ea typeface="ＭＳ Ｐゴシック" charset="-128"/>
              </a:rPr>
              <a:pPr/>
              <a:t>9</a:t>
            </a:fld>
            <a:endParaRPr lang="en-US" dirty="0" smtClean="0">
              <a:ea typeface="ＭＳ Ｐゴシック" charset="-128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>
          <a:xfrm>
            <a:off x="0" y="1676400"/>
            <a:ext cx="9144000" cy="7778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i="0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286000" y="3352800"/>
            <a:ext cx="4572000" cy="708025"/>
          </a:xfrm>
        </p:spPr>
        <p:txBody>
          <a:bodyPr/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4CCC2-0F4B-4367-A4A2-8C2DFB24FA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-76200"/>
            <a:ext cx="21336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76200"/>
            <a:ext cx="62484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C56BF-A611-4133-A02D-3AAC70856B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6553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148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71600"/>
            <a:ext cx="41148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19F41-DFDA-4FFC-B8DE-949D99B8D2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DE342-7AD0-413C-BB8B-D0FFF68717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C4CCA-918F-483C-843D-75390B2527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1E6DE4-81FF-4565-8C6E-08684027EF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B63BC-5040-4E39-AB32-F2542D750F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FF9B7-331A-4279-874B-273B5A5941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2F902-C3D5-4FD9-A8FB-95F34890D2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854DD-272E-48D3-8027-E1A691A1BF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D248B-3BAA-4466-8D7A-8950C89374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-762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rgbClr val="2B5A9C"/>
                </a:solidFill>
                <a:ea typeface="ＭＳ Ｐゴシック" pitchFamily="-109" charset="-128"/>
              </a:defRPr>
            </a:lvl1pPr>
          </a:lstStyle>
          <a:p>
            <a:pPr>
              <a:defRPr/>
            </a:pPr>
            <a:fld id="{0A9B4981-F5CE-4B88-A32F-C34285944E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11" descr="PPT footer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 userDrawn="1"/>
        </p:nvSpPr>
        <p:spPr>
          <a:xfrm>
            <a:off x="0" y="800100"/>
            <a:ext cx="9144000" cy="2190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i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  <p:sldLayoutId id="214748392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ＭＳ Ｐゴシック" pitchFamily="-109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9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60000"/>
        <a:buFont typeface="Times" pitchFamily="18" charset="0"/>
        <a:buChar char="•"/>
        <a:defRPr sz="2200">
          <a:solidFill>
            <a:schemeClr val="accent2"/>
          </a:solidFill>
          <a:latin typeface="+mn-lt"/>
          <a:ea typeface="ＭＳ Ｐゴシック" pitchFamily="-109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18" charset="0"/>
        <a:buChar char="•"/>
        <a:defRPr sz="2000">
          <a:solidFill>
            <a:schemeClr val="accent2"/>
          </a:solidFill>
          <a:latin typeface="+mn-lt"/>
          <a:ea typeface="ＭＳ Ｐゴシック" pitchFamily="-10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600">
          <a:solidFill>
            <a:schemeClr val="accent2"/>
          </a:solidFill>
          <a:latin typeface="+mn-lt"/>
          <a:ea typeface="ＭＳ Ｐゴシック" pitchFamily="-10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18" charset="0"/>
        <a:buChar char="•"/>
        <a:defRPr sz="1400" i="1">
          <a:solidFill>
            <a:schemeClr val="accent2"/>
          </a:solidFill>
          <a:latin typeface="+mn-lt"/>
          <a:ea typeface="ＭＳ Ｐゴシック" pitchFamily="-10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  <a:ea typeface="ＭＳ Ｐゴシック" pitchFamily="-10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3/3e/External_hard_drives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743200"/>
            <a:ext cx="8763000" cy="3124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</a:rPr>
              <a:t>Unit 5, Lesson 13</a:t>
            </a:r>
            <a:r>
              <a:rPr lang="en-US" b="1" dirty="0" smtClean="0">
                <a:latin typeface="Arial" charset="0"/>
                <a:ea typeface="ＭＳ Ｐゴシック" charset="-128"/>
              </a:rPr>
              <a:t/>
            </a:r>
            <a:br>
              <a:rPr lang="en-US" b="1" dirty="0" smtClean="0">
                <a:latin typeface="Arial" charset="0"/>
                <a:ea typeface="ＭＳ Ｐゴシック" charset="-128"/>
              </a:rPr>
            </a:br>
            <a:r>
              <a:rPr lang="en-US" b="1" dirty="0" smtClean="0">
                <a:latin typeface="Arial" charset="0"/>
                <a:ea typeface="ＭＳ Ｐゴシック" charset="-128"/>
              </a:rPr>
              <a:t/>
            </a:r>
            <a:br>
              <a:rPr lang="en-US" b="1" dirty="0" smtClean="0">
                <a:latin typeface="Arial" charset="0"/>
                <a:ea typeface="ＭＳ Ｐゴシック" charset="-128"/>
              </a:rPr>
            </a:br>
            <a:r>
              <a:rPr lang="en-US" b="1" i="1" dirty="0" smtClean="0">
                <a:latin typeface="Arial" charset="0"/>
                <a:ea typeface="ＭＳ Ｐゴシック" charset="-128"/>
              </a:rPr>
              <a:t>Storage Technologies and Devices</a:t>
            </a: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762000" y="381000"/>
            <a:ext cx="7391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i="0" dirty="0"/>
              <a:t>AOIT </a:t>
            </a:r>
            <a:br>
              <a:rPr lang="en-US" sz="3200" i="0" dirty="0"/>
            </a:br>
            <a:r>
              <a:rPr lang="en-US" sz="3200" i="0" dirty="0"/>
              <a:t>Computer Systems </a:t>
            </a:r>
            <a:br>
              <a:rPr lang="en-US" sz="3200" i="0" dirty="0"/>
            </a:br>
            <a:endParaRPr lang="en-US" sz="3200" i="0" dirty="0"/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3648" y="6625917"/>
            <a:ext cx="360045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  <a:ea typeface="ＭＳ Ｐゴシック" charset="-128"/>
              </a:rPr>
              <a:t>Copyright © </a:t>
            </a:r>
            <a:r>
              <a:rPr lang="en-US" sz="800" i="0" dirty="0" smtClean="0">
                <a:solidFill>
                  <a:schemeClr val="tx1"/>
                </a:solidFill>
                <a:ea typeface="ＭＳ Ｐゴシック" charset="-128"/>
              </a:rPr>
              <a:t>2008–2013 </a:t>
            </a:r>
            <a:r>
              <a:rPr lang="en-US" sz="800" i="0" dirty="0">
                <a:solidFill>
                  <a:schemeClr val="tx1"/>
                </a:solidFill>
                <a:ea typeface="ＭＳ Ｐゴシック" charset="-128"/>
              </a:rPr>
              <a:t>National Academy Foundation.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78424" y="-19050"/>
            <a:ext cx="8804319" cy="838200"/>
          </a:xfrm>
        </p:spPr>
        <p:txBody>
          <a:bodyPr/>
          <a:lstStyle/>
          <a:p>
            <a:r>
              <a:rPr lang="en-US" sz="2600" dirty="0" smtClean="0">
                <a:latin typeface="Arial" pitchFamily="34" charset="0"/>
                <a:ea typeface="ＭＳ Ｐゴシック" charset="-128"/>
                <a:cs typeface="Arial" pitchFamily="34" charset="0"/>
              </a:rPr>
              <a:t>The performance of hard drives and tape drives is measured in a similar way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766" y="1056290"/>
            <a:ext cx="517065" cy="5502166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</a:rPr>
              <a:t>Magnetic Storage</a:t>
            </a:r>
            <a:endParaRPr lang="en-US" b="1" i="0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51034" y="1617717"/>
          <a:ext cx="7383518" cy="40011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8609"/>
                <a:gridCol w="5524909"/>
              </a:tblGrid>
              <a:tr h="1377731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accent2"/>
                          </a:solidFill>
                          <a:ea typeface="ＭＳ Ｐゴシック" charset="-128"/>
                        </a:rPr>
                        <a:t>Data rate</a:t>
                      </a:r>
                      <a:endParaRPr lang="en-US" sz="2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accent2"/>
                          </a:solidFill>
                          <a:ea typeface="ＭＳ Ｐゴシック" charset="-128"/>
                        </a:rPr>
                        <a:t>The number of bytes per second that the device delivers to the processor</a:t>
                      </a:r>
                      <a:endParaRPr lang="en-US" sz="2400" b="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1434662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accent2"/>
                          </a:solidFill>
                          <a:ea typeface="ＭＳ Ｐゴシック" charset="-128"/>
                        </a:rPr>
                        <a:t>Seek time</a:t>
                      </a:r>
                      <a:endParaRPr lang="en-US" sz="24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accent2"/>
                          </a:solidFill>
                          <a:ea typeface="ＭＳ Ｐゴシック" charset="-128"/>
                        </a:rPr>
                        <a:t>The time it takes for the head to move to the right place to read or write data</a:t>
                      </a:r>
                      <a:endParaRPr lang="en-US" sz="2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accent2"/>
                          </a:solidFill>
                          <a:ea typeface="ＭＳ Ｐゴシック" charset="-128"/>
                        </a:rPr>
                        <a:t>Capacity</a:t>
                      </a:r>
                      <a:endParaRPr lang="en-US" sz="24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accent2"/>
                          </a:solidFill>
                          <a:ea typeface="ＭＳ Ｐゴシック" charset="-128"/>
                        </a:rPr>
                        <a:t>How many bytes of data the device can hold</a:t>
                      </a:r>
                    </a:p>
                    <a:p>
                      <a:endParaRPr lang="en-US" sz="2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2550" y="-47625"/>
            <a:ext cx="91440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Arial" charset="0"/>
              </a:rPr>
              <a:t>Two kinds of magnetic storage serve two purposes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099" y="1230313"/>
            <a:ext cx="8631183" cy="2057400"/>
          </a:xfrm>
        </p:spPr>
        <p:txBody>
          <a:bodyPr/>
          <a:lstStyle/>
          <a:p>
            <a:pPr lvl="1" eaLnBrk="1" hangingPunct="1">
              <a:spcBef>
                <a:spcPts val="1800"/>
              </a:spcBef>
              <a:buSzPct val="100000"/>
            </a:pPr>
            <a:r>
              <a:rPr lang="en-US" sz="2400" dirty="0" smtClean="0">
                <a:ea typeface="ＭＳ Ｐゴシック" charset="-128"/>
              </a:rPr>
              <a:t>Hard drives provide quick access.</a:t>
            </a:r>
          </a:p>
          <a:p>
            <a:pPr lvl="1" eaLnBrk="1" hangingPunct="1">
              <a:spcBef>
                <a:spcPts val="1800"/>
              </a:spcBef>
              <a:buSzPct val="100000"/>
            </a:pPr>
            <a:r>
              <a:rPr lang="en-US" sz="2400" dirty="0" smtClean="0">
                <a:ea typeface="ＭＳ Ｐゴシック" charset="-128"/>
              </a:rPr>
              <a:t>Tape drives are good for long-term storage of data that is not accessed as frequently. </a:t>
            </a:r>
          </a:p>
          <a:p>
            <a:pPr lvl="1" eaLnBrk="1" hangingPunct="1">
              <a:spcBef>
                <a:spcPts val="1800"/>
              </a:spcBef>
              <a:buSzPct val="100000"/>
            </a:pPr>
            <a:r>
              <a:rPr lang="en-US" sz="2400" dirty="0" smtClean="0">
                <a:ea typeface="ＭＳ Ｐゴシック" charset="-128"/>
              </a:rPr>
              <a:t>Tapes are easy to store off-site.</a:t>
            </a:r>
          </a:p>
        </p:txBody>
      </p:sp>
      <p:pic>
        <p:nvPicPr>
          <p:cNvPr id="22532" name="Picture 7" descr="C:\Users\Lee\Desktop\Pearson\July\July10\sys13\images\image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864" y="3796457"/>
            <a:ext cx="3662198" cy="2521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8" descr="C:\Users\Lee\Desktop\Pearson\July\July10\sys13\images\image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6596" y="3777531"/>
            <a:ext cx="3894083" cy="2540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766" y="1056290"/>
            <a:ext cx="517065" cy="5502166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</a:rPr>
              <a:t>Magnetic Storage</a:t>
            </a:r>
            <a:endParaRPr lang="en-US" b="1" i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3"/>
          <p:cNvSpPr>
            <a:spLocks noGrp="1"/>
          </p:cNvSpPr>
          <p:nvPr>
            <p:ph type="title"/>
          </p:nvPr>
        </p:nvSpPr>
        <p:spPr>
          <a:xfrm>
            <a:off x="59374" y="-6350"/>
            <a:ext cx="8906495" cy="8382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charset="-128"/>
                <a:cs typeface="Arial" pitchFamily="34" charset="0"/>
              </a:rPr>
              <a:t>Solid-state drives (SSDs) use flash technology</a:t>
            </a:r>
          </a:p>
        </p:txBody>
      </p:sp>
      <p:sp>
        <p:nvSpPr>
          <p:cNvPr id="26627" name="Content Placeholder 4"/>
          <p:cNvSpPr>
            <a:spLocks noGrp="1"/>
          </p:cNvSpPr>
          <p:nvPr>
            <p:ph idx="1"/>
          </p:nvPr>
        </p:nvSpPr>
        <p:spPr>
          <a:xfrm>
            <a:off x="772510" y="1160463"/>
            <a:ext cx="7990490" cy="4256087"/>
          </a:xfrm>
        </p:spPr>
        <p:txBody>
          <a:bodyPr/>
          <a:lstStyle/>
          <a:p>
            <a:pPr>
              <a:spcBef>
                <a:spcPts val="1800"/>
              </a:spcBef>
              <a:buSzPct val="100000"/>
            </a:pPr>
            <a:r>
              <a:rPr lang="en-US" i="1" dirty="0" smtClean="0">
                <a:ea typeface="ＭＳ Ｐゴシック" charset="-128"/>
              </a:rPr>
              <a:t>Solid state </a:t>
            </a:r>
            <a:r>
              <a:rPr lang="en-US" dirty="0" smtClean="0">
                <a:ea typeface="ＭＳ Ｐゴシック" charset="-128"/>
              </a:rPr>
              <a:t>means that everything is electronic instead of mechanical. There are no moving parts.</a:t>
            </a:r>
          </a:p>
          <a:p>
            <a:pPr marL="342900" lvl="1" indent="-342900">
              <a:spcBef>
                <a:spcPts val="1800"/>
              </a:spcBef>
              <a:buSzPct val="100000"/>
            </a:pPr>
            <a:r>
              <a:rPr lang="en-US" sz="2200" dirty="0" smtClean="0">
                <a:ea typeface="ＭＳ Ｐゴシック" charset="-128"/>
              </a:rPr>
              <a:t>Flash storage technology involves storing data on interconnected flash memory chips. These are integrated circuit assemblies.</a:t>
            </a:r>
          </a:p>
          <a:p>
            <a:pPr>
              <a:spcBef>
                <a:spcPts val="1800"/>
              </a:spcBef>
              <a:buSzPct val="100000"/>
            </a:pPr>
            <a:r>
              <a:rPr lang="en-US" dirty="0" smtClean="0">
                <a:ea typeface="ＭＳ Ｐゴシック" charset="-128"/>
              </a:rPr>
              <a:t>The flash technology retains data when the power is turned off.</a:t>
            </a:r>
          </a:p>
          <a:p>
            <a:pPr>
              <a:spcBef>
                <a:spcPts val="1800"/>
              </a:spcBef>
              <a:buSzPct val="100000"/>
            </a:pPr>
            <a:r>
              <a:rPr lang="en-US" dirty="0" smtClean="0">
                <a:ea typeface="ＭＳ Ｐゴシック" charset="-128"/>
              </a:rPr>
              <a:t>Like all flash storage devices,</a:t>
            </a:r>
            <a:br>
              <a:rPr lang="en-US" dirty="0" smtClean="0">
                <a:ea typeface="ＭＳ Ｐゴシック" charset="-128"/>
              </a:rPr>
            </a:br>
            <a:r>
              <a:rPr lang="en-US" dirty="0" smtClean="0">
                <a:ea typeface="ＭＳ Ｐゴシック" charset="-128"/>
              </a:rPr>
              <a:t>SSDs can be erased and </a:t>
            </a:r>
            <a:br>
              <a:rPr lang="en-US" dirty="0" smtClean="0">
                <a:ea typeface="ＭＳ Ｐゴシック" charset="-128"/>
              </a:rPr>
            </a:br>
            <a:r>
              <a:rPr lang="en-US" dirty="0" smtClean="0">
                <a:ea typeface="ＭＳ Ｐゴシック" charset="-128"/>
              </a:rPr>
              <a:t>reprogrammed.</a:t>
            </a:r>
          </a:p>
          <a:p>
            <a:pPr>
              <a:spcBef>
                <a:spcPts val="1800"/>
              </a:spcBef>
            </a:pPr>
            <a:endParaRPr lang="en-US" dirty="0" smtClean="0">
              <a:ea typeface="ＭＳ Ｐゴシック" charset="-128"/>
            </a:endParaRPr>
          </a:p>
          <a:p>
            <a:pPr>
              <a:spcBef>
                <a:spcPts val="1800"/>
              </a:spcBef>
            </a:pPr>
            <a:endParaRPr lang="en-US" dirty="0" smtClean="0">
              <a:ea typeface="ＭＳ Ｐゴシック" charset="-128"/>
            </a:endParaRPr>
          </a:p>
          <a:p>
            <a:pPr>
              <a:spcBef>
                <a:spcPts val="1800"/>
              </a:spcBef>
            </a:pPr>
            <a:endParaRPr lang="en-US" dirty="0" smtClean="0">
              <a:ea typeface="ＭＳ Ｐゴシック" charset="-128"/>
            </a:endParaRPr>
          </a:p>
        </p:txBody>
      </p:sp>
      <p:pic>
        <p:nvPicPr>
          <p:cNvPr id="26629" name="Picture 6" descr="ss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1372" y="3815255"/>
            <a:ext cx="3174098" cy="2426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766" y="1056290"/>
            <a:ext cx="517065" cy="5502166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</a:rPr>
              <a:t>Flash Storage</a:t>
            </a:r>
            <a:endParaRPr lang="en-US" b="1" i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2549" y="0"/>
            <a:ext cx="9140825" cy="75674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SSDs are replacing hard drives in newer computers</a:t>
            </a:r>
          </a:p>
        </p:txBody>
      </p:sp>
      <p:pic>
        <p:nvPicPr>
          <p:cNvPr id="6" name="Picture 5" descr="WIKI-Disassembled_HDD_and_SS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97087" y="4172686"/>
            <a:ext cx="5968565" cy="21636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80835" y="6211615"/>
            <a:ext cx="5849031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 smtClean="0">
                <a:solidFill>
                  <a:schemeClr val="tx1"/>
                </a:solidFill>
              </a:rPr>
              <a:t>Hard drive			Solid-state device</a:t>
            </a:r>
            <a:endParaRPr lang="en-US" sz="1800" b="1" i="0" dirty="0">
              <a:solidFill>
                <a:schemeClr val="tx1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22537" y="1104184"/>
            <a:ext cx="8276896" cy="3068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90575" lvl="1" indent="-285750">
              <a:lnSpc>
                <a:spcPct val="100000"/>
              </a:lnSpc>
              <a:spcBef>
                <a:spcPts val="1800"/>
              </a:spcBef>
              <a:buSzPct val="100000"/>
              <a:buFont typeface="Times" pitchFamily="18" charset="0"/>
              <a:buChar char="•"/>
            </a:pPr>
            <a:r>
              <a:rPr lang="en-US" i="0" kern="0" dirty="0" smtClean="0">
                <a:latin typeface="+mn-lt"/>
              </a:rPr>
              <a:t>A</a:t>
            </a:r>
            <a:r>
              <a:rPr lang="en-US" i="0" kern="0" baseline="0" dirty="0" smtClean="0">
                <a:latin typeface="+mn-lt"/>
              </a:rPr>
              <a:t>n SSD is designed to reside inside the computer in place of a hard drive.</a:t>
            </a:r>
          </a:p>
          <a:p>
            <a:pPr marL="800100" lvl="2" indent="-288925">
              <a:lnSpc>
                <a:spcPct val="100000"/>
              </a:lnSpc>
              <a:spcBef>
                <a:spcPts val="600"/>
              </a:spcBef>
              <a:buSzPct val="100000"/>
              <a:buFont typeface="Times" pitchFamily="18" charset="0"/>
              <a:buChar char="•"/>
              <a:tabLst>
                <a:tab pos="800100" algn="l"/>
              </a:tabLst>
            </a:pPr>
            <a:r>
              <a:rPr lang="en-US" i="0" dirty="0" smtClean="0">
                <a:latin typeface="+mj-lt"/>
              </a:rPr>
              <a:t>SSDs </a:t>
            </a:r>
            <a:r>
              <a:rPr lang="en-US" i="0" dirty="0">
                <a:latin typeface="+mj-lt"/>
              </a:rPr>
              <a:t>share common </a:t>
            </a:r>
            <a:r>
              <a:rPr lang="en-US" i="0" dirty="0" smtClean="0">
                <a:latin typeface="+mj-lt"/>
              </a:rPr>
              <a:t>I/O interface </a:t>
            </a:r>
            <a:r>
              <a:rPr lang="en-US" i="0" dirty="0">
                <a:latin typeface="+mj-lt"/>
              </a:rPr>
              <a:t>technology </a:t>
            </a:r>
            <a:r>
              <a:rPr lang="en-US" i="0" dirty="0" smtClean="0">
                <a:latin typeface="+mj-lt"/>
              </a:rPr>
              <a:t>with hard </a:t>
            </a:r>
            <a:r>
              <a:rPr lang="en-US" i="0" dirty="0">
                <a:latin typeface="+mj-lt"/>
              </a:rPr>
              <a:t>drives</a:t>
            </a:r>
            <a:r>
              <a:rPr lang="en-US" i="0" dirty="0" smtClean="0">
                <a:latin typeface="+mj-lt"/>
              </a:rPr>
              <a:t>.</a:t>
            </a:r>
          </a:p>
          <a:p>
            <a:pPr marL="800100" lvl="2" indent="-288925">
              <a:lnSpc>
                <a:spcPct val="100000"/>
              </a:lnSpc>
              <a:spcBef>
                <a:spcPts val="600"/>
              </a:spcBef>
              <a:buSzPct val="100000"/>
              <a:buFont typeface="Times" pitchFamily="18" charset="0"/>
              <a:buChar char="•"/>
              <a:tabLst>
                <a:tab pos="800100" algn="l"/>
              </a:tabLst>
            </a:pPr>
            <a:r>
              <a:rPr lang="en-US" i="0" dirty="0" smtClean="0">
                <a:latin typeface="+mj-lt"/>
              </a:rPr>
              <a:t>SSHDs (hybrid solid-state drives) combine a hard drive </a:t>
            </a:r>
            <a:r>
              <a:rPr lang="en-US" i="0" dirty="0">
                <a:latin typeface="+mj-lt"/>
              </a:rPr>
              <a:t>and </a:t>
            </a:r>
            <a:r>
              <a:rPr lang="en-US" i="0" dirty="0" smtClean="0">
                <a:latin typeface="+mj-lt"/>
              </a:rPr>
              <a:t>an SSD </a:t>
            </a:r>
            <a:r>
              <a:rPr lang="en-US" i="0" dirty="0">
                <a:latin typeface="+mj-lt"/>
              </a:rPr>
              <a:t>drive</a:t>
            </a:r>
          </a:p>
          <a:p>
            <a:pPr marL="800100" lvl="2" indent="-288925">
              <a:lnSpc>
                <a:spcPct val="100000"/>
              </a:lnSpc>
              <a:spcBef>
                <a:spcPts val="600"/>
              </a:spcBef>
              <a:buSzPct val="100000"/>
              <a:buFont typeface="Times" pitchFamily="18" charset="0"/>
              <a:buChar char="•"/>
              <a:tabLst>
                <a:tab pos="800100" algn="l"/>
              </a:tabLst>
            </a:pPr>
            <a:endParaRPr lang="en-US" i="0" dirty="0" smtClean="0">
              <a:latin typeface="+mj-lt"/>
            </a:endParaRPr>
          </a:p>
          <a:p>
            <a:pPr lvl="2">
              <a:lnSpc>
                <a:spcPct val="100000"/>
              </a:lnSpc>
              <a:spcBef>
                <a:spcPts val="600"/>
              </a:spcBef>
              <a:buSzPct val="100000"/>
            </a:pPr>
            <a:endParaRPr lang="en-US" i="0" kern="0" dirty="0" smtClean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766" y="1056290"/>
            <a:ext cx="517065" cy="5502166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</a:rPr>
              <a:t>Flash Storage</a:t>
            </a:r>
            <a:endParaRPr lang="en-US" b="1" i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3"/>
          <p:cNvSpPr>
            <a:spLocks noGrp="1"/>
          </p:cNvSpPr>
          <p:nvPr>
            <p:ph type="title"/>
          </p:nvPr>
        </p:nvSpPr>
        <p:spPr>
          <a:xfrm>
            <a:off x="71249" y="-6350"/>
            <a:ext cx="8847119" cy="838200"/>
          </a:xfrm>
        </p:spPr>
        <p:txBody>
          <a:bodyPr/>
          <a:lstStyle/>
          <a:p>
            <a:r>
              <a:rPr lang="en-US" sz="2600" dirty="0" smtClean="0">
                <a:latin typeface="Arial" pitchFamily="34" charset="0"/>
                <a:ea typeface="ＭＳ Ｐゴシック" charset="-128"/>
                <a:cs typeface="Arial" pitchFamily="34" charset="0"/>
              </a:rPr>
              <a:t>SSDs 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have several advantages over magnetic hard drives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400" dirty="0" smtClean="0"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26627" name="Content Placeholder 4"/>
          <p:cNvSpPr>
            <a:spLocks noGrp="1"/>
          </p:cNvSpPr>
          <p:nvPr>
            <p:ph idx="1"/>
          </p:nvPr>
        </p:nvSpPr>
        <p:spPr>
          <a:xfrm>
            <a:off x="855637" y="1096179"/>
            <a:ext cx="7990490" cy="4568351"/>
          </a:xfrm>
        </p:spPr>
        <p:txBody>
          <a:bodyPr/>
          <a:lstStyle/>
          <a:p>
            <a:pPr marL="457200">
              <a:spcBef>
                <a:spcPts val="2400"/>
              </a:spcBef>
              <a:buNone/>
            </a:pPr>
            <a:r>
              <a:rPr lang="en-US" sz="2400" dirty="0" smtClean="0">
                <a:ea typeface="ＭＳ Ｐゴシック" charset="-128"/>
              </a:rPr>
              <a:t>Advantages of SSDs:</a:t>
            </a:r>
          </a:p>
          <a:p>
            <a:pPr marL="457200">
              <a:spcBef>
                <a:spcPts val="2400"/>
              </a:spcBef>
              <a:buSzPct val="100000"/>
            </a:pPr>
            <a:r>
              <a:rPr lang="en-US" sz="2400" dirty="0" smtClean="0">
                <a:ea typeface="ＭＳ Ｐゴシック" charset="-128"/>
              </a:rPr>
              <a:t>Less susceptible to physical shock</a:t>
            </a:r>
          </a:p>
          <a:p>
            <a:pPr marL="457200">
              <a:spcBef>
                <a:spcPts val="2400"/>
              </a:spcBef>
              <a:buSzPct val="100000"/>
            </a:pPr>
            <a:r>
              <a:rPr lang="en-US" sz="2400" dirty="0" smtClean="0">
                <a:ea typeface="ＭＳ Ｐゴシック" charset="-128"/>
              </a:rPr>
              <a:t>Silent</a:t>
            </a:r>
          </a:p>
          <a:p>
            <a:pPr marL="457200">
              <a:spcBef>
                <a:spcPts val="2400"/>
              </a:spcBef>
              <a:buSzPct val="100000"/>
            </a:pPr>
            <a:r>
              <a:rPr lang="en-US" sz="2400" dirty="0" smtClean="0">
                <a:ea typeface="ＭＳ Ｐゴシック" charset="-128"/>
              </a:rPr>
              <a:t>Faster seek time</a:t>
            </a:r>
          </a:p>
          <a:p>
            <a:pPr marL="457200">
              <a:spcBef>
                <a:spcPts val="2400"/>
              </a:spcBef>
              <a:buSzPct val="100000"/>
            </a:pPr>
            <a:r>
              <a:rPr lang="en-US" sz="2400" dirty="0" smtClean="0">
                <a:ea typeface="ＭＳ Ｐゴシック" charset="-128"/>
              </a:rPr>
              <a:t>Higher reliability</a:t>
            </a:r>
          </a:p>
          <a:p>
            <a:pPr marL="457200">
              <a:spcBef>
                <a:spcPts val="2400"/>
              </a:spcBef>
              <a:buSzPct val="100000"/>
            </a:pPr>
            <a:r>
              <a:rPr lang="en-US" sz="2400" dirty="0" smtClean="0">
                <a:ea typeface="ＭＳ Ｐゴシック" charset="-128"/>
              </a:rPr>
              <a:t>Less power usage</a:t>
            </a:r>
          </a:p>
          <a:p>
            <a:pPr marL="457200">
              <a:spcBef>
                <a:spcPts val="2400"/>
              </a:spcBef>
              <a:buSzPct val="100000"/>
            </a:pPr>
            <a:r>
              <a:rPr lang="en-US" sz="2400" dirty="0" smtClean="0">
                <a:ea typeface="ＭＳ Ｐゴシック" charset="-128"/>
              </a:rPr>
              <a:t>Lighter and smaller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766" y="1056290"/>
            <a:ext cx="517065" cy="5502166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</a:rPr>
              <a:t>Flash Storage</a:t>
            </a:r>
            <a:endParaRPr lang="en-US" b="1" i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3"/>
          <p:cNvSpPr>
            <a:spLocks noGrp="1"/>
          </p:cNvSpPr>
          <p:nvPr>
            <p:ph type="title"/>
          </p:nvPr>
        </p:nvSpPr>
        <p:spPr>
          <a:xfrm>
            <a:off x="59375" y="-6350"/>
            <a:ext cx="8915400" cy="838200"/>
          </a:xfrm>
        </p:spPr>
        <p:txBody>
          <a:bodyPr/>
          <a:lstStyle/>
          <a:p>
            <a:r>
              <a:rPr lang="en-US" sz="2600" dirty="0" smtClean="0">
                <a:latin typeface="Arial" pitchFamily="34" charset="0"/>
                <a:ea typeface="ＭＳ Ｐゴシック" charset="-128"/>
                <a:cs typeface="Arial" pitchFamily="34" charset="0"/>
              </a:rPr>
              <a:t>Flash cards and thumb drives also use flash storage technology</a:t>
            </a:r>
          </a:p>
        </p:txBody>
      </p:sp>
      <p:sp>
        <p:nvSpPr>
          <p:cNvPr id="26627" name="Content Placeholder 4"/>
          <p:cNvSpPr>
            <a:spLocks noGrp="1"/>
          </p:cNvSpPr>
          <p:nvPr>
            <p:ph idx="1"/>
          </p:nvPr>
        </p:nvSpPr>
        <p:spPr>
          <a:xfrm>
            <a:off x="647700" y="1160463"/>
            <a:ext cx="8153400" cy="4256087"/>
          </a:xfrm>
        </p:spPr>
        <p:txBody>
          <a:bodyPr/>
          <a:lstStyle/>
          <a:p>
            <a:pPr>
              <a:spcBef>
                <a:spcPts val="1800"/>
              </a:spcBef>
              <a:buSzPct val="100000"/>
            </a:pPr>
            <a:r>
              <a:rPr lang="en-US" sz="2400" dirty="0" smtClean="0">
                <a:ea typeface="ＭＳ Ｐゴシック" charset="-128"/>
              </a:rPr>
              <a:t>Flash cards are designed for a specific target device, such as a digital camera or smartphone.</a:t>
            </a:r>
          </a:p>
          <a:p>
            <a:pPr>
              <a:spcBef>
                <a:spcPts val="1800"/>
              </a:spcBef>
              <a:buSzPct val="100000"/>
            </a:pPr>
            <a:r>
              <a:rPr lang="en-US" sz="2400" dirty="0" smtClean="0">
                <a:ea typeface="ＭＳ Ｐゴシック" charset="-128"/>
              </a:rPr>
              <a:t>Thumb drives use flash technology and have a USB interface.</a:t>
            </a:r>
          </a:p>
          <a:p>
            <a:pPr>
              <a:spcBef>
                <a:spcPts val="1800"/>
              </a:spcBef>
              <a:buSzPct val="100000"/>
            </a:pPr>
            <a:r>
              <a:rPr lang="en-US" sz="2400" i="0" kern="0" dirty="0" smtClean="0">
                <a:latin typeface="+mn-lt"/>
              </a:rPr>
              <a:t>Flash memory in SSDs is faster and more reliable than the flash memory in thumb drives.</a:t>
            </a:r>
            <a:endParaRPr lang="en-US" sz="2400" dirty="0" smtClean="0">
              <a:ea typeface="ＭＳ Ｐゴシック" charset="-128"/>
            </a:endParaRPr>
          </a:p>
        </p:txBody>
      </p:sp>
      <p:pic>
        <p:nvPicPr>
          <p:cNvPr id="26628" name="Picture 5" descr="FlashCard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4050" y="4123394"/>
            <a:ext cx="5202238" cy="2315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766" y="1056290"/>
            <a:ext cx="517065" cy="5502166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</a:rPr>
              <a:t>Flash Storage</a:t>
            </a:r>
            <a:endParaRPr lang="en-US" b="1" i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title"/>
          </p:nvPr>
        </p:nvSpPr>
        <p:spPr>
          <a:xfrm>
            <a:off x="78425" y="-6350"/>
            <a:ext cx="8915400" cy="838200"/>
          </a:xfrm>
        </p:spPr>
        <p:txBody>
          <a:bodyPr/>
          <a:lstStyle/>
          <a:p>
            <a:r>
              <a:rPr lang="en-US" sz="2600" dirty="0" smtClean="0">
                <a:latin typeface="Arial" pitchFamily="34" charset="0"/>
                <a:ea typeface="ＭＳ Ｐゴシック" charset="-128"/>
                <a:cs typeface="Arial" pitchFamily="34" charset="0"/>
              </a:rPr>
              <a:t>Optical storage technology uses light reflected from lasers </a:t>
            </a:r>
          </a:p>
        </p:txBody>
      </p:sp>
      <p:sp>
        <p:nvSpPr>
          <p:cNvPr id="24579" name="Content Placeholder 4"/>
          <p:cNvSpPr>
            <a:spLocks noGrp="1"/>
          </p:cNvSpPr>
          <p:nvPr>
            <p:ph idx="1"/>
          </p:nvPr>
        </p:nvSpPr>
        <p:spPr>
          <a:xfrm>
            <a:off x="804041" y="1312224"/>
            <a:ext cx="7888697" cy="4946071"/>
          </a:xfrm>
        </p:spPr>
        <p:txBody>
          <a:bodyPr/>
          <a:lstStyle/>
          <a:p>
            <a:pPr marL="0" indent="0">
              <a:spcBef>
                <a:spcPts val="2400"/>
              </a:spcBef>
              <a:buSzPct val="100000"/>
              <a:buNone/>
            </a:pPr>
            <a:r>
              <a:rPr lang="en-US" sz="2400" dirty="0" smtClean="0">
                <a:ea typeface="ＭＳ Ｐゴシック" charset="-128"/>
              </a:rPr>
              <a:t>CDs and DVDs use optical storage technology to read and write data:</a:t>
            </a:r>
          </a:p>
          <a:p>
            <a:pPr>
              <a:spcBef>
                <a:spcPts val="2400"/>
              </a:spcBef>
              <a:buSzPct val="100000"/>
            </a:pPr>
            <a:r>
              <a:rPr lang="en-US" sz="2400" dirty="0" smtClean="0">
                <a:ea typeface="ＭＳ Ｐゴシック" charset="-128"/>
              </a:rPr>
              <a:t>Data is stored in tiny indentations (pits) on a spiral track starting at the center of the CD. The flat areas between pits are called lands.</a:t>
            </a:r>
          </a:p>
          <a:p>
            <a:pPr>
              <a:spcBef>
                <a:spcPts val="2400"/>
              </a:spcBef>
              <a:buSzPct val="100000"/>
            </a:pPr>
            <a:r>
              <a:rPr lang="en-US" sz="2400" dirty="0" smtClean="0">
                <a:ea typeface="ＭＳ Ｐゴシック" charset="-128"/>
              </a:rPr>
              <a:t>The read head emits a laser beam that reads a pit as a tiny raised bump. The bump reflects light differently than the flat lands. </a:t>
            </a:r>
          </a:p>
          <a:p>
            <a:pPr>
              <a:spcBef>
                <a:spcPts val="2400"/>
              </a:spcBef>
              <a:buSzPct val="100000"/>
            </a:pPr>
            <a:r>
              <a:rPr lang="en-US" sz="2400" dirty="0" smtClean="0">
                <a:ea typeface="ＭＳ Ｐゴシック" charset="-128"/>
              </a:rPr>
              <a:t>A sensor that detects changes in light intensity reads the pits as 1 and the lands as 0.</a:t>
            </a:r>
          </a:p>
          <a:p>
            <a:pPr>
              <a:spcBef>
                <a:spcPts val="2400"/>
              </a:spcBef>
              <a:buSzPct val="100000"/>
              <a:buNone/>
            </a:pPr>
            <a:endParaRPr lang="en-US" sz="2400" dirty="0" smtClean="0">
              <a:ea typeface="ＭＳ Ｐゴシック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66" y="1056290"/>
            <a:ext cx="517065" cy="5502166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</a:rPr>
              <a:t>Optical Storage</a:t>
            </a:r>
            <a:endParaRPr lang="en-US" b="1" i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title"/>
          </p:nvPr>
        </p:nvSpPr>
        <p:spPr>
          <a:xfrm>
            <a:off x="59375" y="-6350"/>
            <a:ext cx="8915400" cy="8382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charset="-128"/>
                <a:cs typeface="Arial" pitchFamily="34" charset="0"/>
              </a:rPr>
              <a:t>Optical storage has advantages and disadvantages</a:t>
            </a:r>
          </a:p>
        </p:txBody>
      </p:sp>
      <p:sp>
        <p:nvSpPr>
          <p:cNvPr id="24579" name="Content Placeholder 4"/>
          <p:cNvSpPr>
            <a:spLocks noGrp="1"/>
          </p:cNvSpPr>
          <p:nvPr>
            <p:ph idx="1"/>
          </p:nvPr>
        </p:nvSpPr>
        <p:spPr>
          <a:xfrm>
            <a:off x="835572" y="1371600"/>
            <a:ext cx="7622628" cy="4800600"/>
          </a:xfrm>
        </p:spPr>
        <p:txBody>
          <a:bodyPr/>
          <a:lstStyle/>
          <a:p>
            <a:pPr marL="0" indent="0">
              <a:spcBef>
                <a:spcPts val="2400"/>
              </a:spcBef>
              <a:buSzPct val="100000"/>
              <a:buNone/>
            </a:pPr>
            <a:r>
              <a:rPr lang="en-US" sz="2400" kern="1200" dirty="0" smtClean="0">
                <a:latin typeface="+mj-lt"/>
              </a:rPr>
              <a:t>Random data access is slower with optical storage: </a:t>
            </a:r>
          </a:p>
          <a:p>
            <a:pPr>
              <a:spcBef>
                <a:spcPts val="2400"/>
              </a:spcBef>
              <a:buSzPct val="100000"/>
            </a:pPr>
            <a:r>
              <a:rPr lang="en-US" sz="2400" kern="1200" dirty="0" smtClean="0">
                <a:latin typeface="+mj-lt"/>
              </a:rPr>
              <a:t>Optical heads are larger and heavier than the read/write heads in a hard drive.</a:t>
            </a:r>
          </a:p>
          <a:p>
            <a:pPr>
              <a:spcBef>
                <a:spcPts val="2400"/>
              </a:spcBef>
              <a:buSzPct val="100000"/>
            </a:pPr>
            <a:r>
              <a:rPr lang="en-US" sz="2400" kern="1200" dirty="0" smtClean="0">
                <a:latin typeface="+mj-lt"/>
              </a:rPr>
              <a:t>CDs and DVDs spin more slowly than hard drive platters. </a:t>
            </a:r>
          </a:p>
          <a:p>
            <a:pPr marL="0" lvl="0" indent="0">
              <a:spcBef>
                <a:spcPts val="2400"/>
              </a:spcBef>
              <a:buSzPct val="100000"/>
              <a:buNone/>
            </a:pPr>
            <a:r>
              <a:rPr lang="en-US" sz="2400" kern="1200" dirty="0" smtClean="0">
                <a:solidFill>
                  <a:srgbClr val="333399"/>
                </a:solidFill>
              </a:rPr>
              <a:t>Optical storage may be more reliable than magnetic storage because there is less wear and tear on the discs.</a:t>
            </a:r>
          </a:p>
          <a:p>
            <a:pPr lvl="1">
              <a:spcBef>
                <a:spcPts val="2400"/>
              </a:spcBef>
            </a:pPr>
            <a:endParaRPr lang="en-US" sz="2400" kern="1200" dirty="0" smtClean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66" y="1056290"/>
            <a:ext cx="517065" cy="5502166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</a:rPr>
              <a:t>Optical Storage</a:t>
            </a:r>
            <a:endParaRPr lang="en-US" b="1" i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5" y="-19050"/>
            <a:ext cx="8858250" cy="838200"/>
          </a:xfrm>
        </p:spPr>
        <p:txBody>
          <a:bodyPr/>
          <a:lstStyle/>
          <a:p>
            <a:r>
              <a:rPr lang="en-US" sz="2600" dirty="0" smtClean="0">
                <a:latin typeface="Arial" pitchFamily="34" charset="0"/>
                <a:cs typeface="Arial" pitchFamily="34" charset="0"/>
              </a:rPr>
              <a:t>Storage technologies are different methods of reading and writing data  </a:t>
            </a:r>
            <a:endParaRPr lang="en-US" sz="2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371600"/>
          <a:ext cx="8382000" cy="40462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333750"/>
                <a:gridCol w="5048250"/>
              </a:tblGrid>
              <a:tr h="125730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Magnetic storage</a:t>
                      </a:r>
                      <a:endParaRPr lang="en-US" sz="24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accent2"/>
                          </a:solidFill>
                        </a:rPr>
                        <a:t>Record</a:t>
                      </a:r>
                      <a:r>
                        <a:rPr lang="en-US" sz="2400" b="0" baseline="0" dirty="0" smtClean="0">
                          <a:solidFill>
                            <a:schemeClr val="accent2"/>
                          </a:solidFill>
                        </a:rPr>
                        <a:t> data magnetically on platters or tapes</a:t>
                      </a:r>
                      <a:endParaRPr lang="en-US" sz="2400" b="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160020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Flash storage</a:t>
                      </a:r>
                      <a:endParaRPr lang="en-US" sz="24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accent2"/>
                          </a:solidFill>
                        </a:rPr>
                        <a:t>Use integrated</a:t>
                      </a:r>
                      <a:r>
                        <a:rPr lang="en-US" sz="2400" b="0" baseline="0" dirty="0" smtClean="0">
                          <a:solidFill>
                            <a:schemeClr val="accent2"/>
                          </a:solidFill>
                        </a:rPr>
                        <a:t> circuit assemblies to record data on memory chips</a:t>
                      </a:r>
                      <a:endParaRPr lang="en-US" sz="2400" b="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Optical</a:t>
                      </a:r>
                      <a:r>
                        <a:rPr lang="en-US" sz="2400" b="1" baseline="0" dirty="0" smtClean="0">
                          <a:solidFill>
                            <a:schemeClr val="accent2"/>
                          </a:solidFill>
                        </a:rPr>
                        <a:t> storage</a:t>
                      </a:r>
                      <a:endParaRPr lang="en-US" sz="24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accent2"/>
                          </a:solidFill>
                        </a:rPr>
                        <a:t>Use</a:t>
                      </a:r>
                      <a:r>
                        <a:rPr lang="en-US" sz="2400" b="0" baseline="0" dirty="0" smtClean="0">
                          <a:solidFill>
                            <a:schemeClr val="accent2"/>
                          </a:solidFill>
                        </a:rPr>
                        <a:t> lasers to read data stored on discs with a reflective aluminum covering</a:t>
                      </a:r>
                      <a:endParaRPr lang="en-US" sz="2400" b="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59374" y="-16093"/>
            <a:ext cx="9084625" cy="838200"/>
          </a:xfrm>
        </p:spPr>
        <p:txBody>
          <a:bodyPr/>
          <a:lstStyle/>
          <a:p>
            <a:r>
              <a:rPr lang="en-US" sz="2600" dirty="0" smtClean="0">
                <a:latin typeface="Arial" pitchFamily="34" charset="0"/>
                <a:ea typeface="ＭＳ Ｐゴシック" charset="-128"/>
                <a:cs typeface="Arial" pitchFamily="34" charset="0"/>
              </a:rPr>
              <a:t>Three technologies are commonly used for storing data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25663" y="1104899"/>
            <a:ext cx="8308427" cy="5165271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ea typeface="ＭＳ Ｐゴシック" charset="-128"/>
              </a:rPr>
              <a:t>Magnetic storage </a:t>
            </a:r>
            <a:endParaRPr lang="en-US" dirty="0" smtClean="0">
              <a:ea typeface="ＭＳ Ｐゴシック" charset="-128"/>
            </a:endParaRPr>
          </a:p>
          <a:p>
            <a:pPr lvl="1">
              <a:buSzPct val="100000"/>
            </a:pPr>
            <a:r>
              <a:rPr lang="en-US" sz="2200" b="1" dirty="0" smtClean="0">
                <a:ea typeface="ＭＳ Ｐゴシック" charset="-128"/>
              </a:rPr>
              <a:t>Hard drives </a:t>
            </a:r>
            <a:r>
              <a:rPr lang="en-US" sz="2200" dirty="0" smtClean="0">
                <a:ea typeface="ＭＳ Ｐゴシック" charset="-128"/>
              </a:rPr>
              <a:t>for primary storage</a:t>
            </a:r>
          </a:p>
          <a:p>
            <a:pPr lvl="1">
              <a:buSzPct val="100000"/>
            </a:pPr>
            <a:r>
              <a:rPr lang="en-US" sz="2200" b="1" dirty="0" smtClean="0">
                <a:ea typeface="ＭＳ Ｐゴシック" charset="-128"/>
              </a:rPr>
              <a:t>Tape drives </a:t>
            </a:r>
            <a:r>
              <a:rPr lang="en-US" sz="2200" dirty="0" smtClean="0">
                <a:ea typeface="ＭＳ Ｐゴシック" charset="-128"/>
              </a:rPr>
              <a:t>for archiving large amounts of data </a:t>
            </a:r>
          </a:p>
          <a:p>
            <a:pPr>
              <a:spcBef>
                <a:spcPts val="1800"/>
              </a:spcBef>
              <a:buNone/>
            </a:pPr>
            <a:r>
              <a:rPr lang="en-US" sz="2400" b="1" dirty="0" smtClean="0">
                <a:ea typeface="ＭＳ Ｐゴシック" charset="-128"/>
              </a:rPr>
              <a:t>Flash storage </a:t>
            </a:r>
            <a:endParaRPr lang="en-US" sz="2400" dirty="0" smtClean="0">
              <a:ea typeface="ＭＳ Ｐゴシック" charset="-128"/>
            </a:endParaRPr>
          </a:p>
          <a:p>
            <a:pPr lvl="1">
              <a:buSzPct val="100000"/>
            </a:pPr>
            <a:r>
              <a:rPr lang="en-US" sz="2200" b="1" dirty="0" smtClean="0">
                <a:ea typeface="ＭＳ Ｐゴシック" charset="-128"/>
              </a:rPr>
              <a:t>SSDs</a:t>
            </a:r>
            <a:r>
              <a:rPr lang="en-US" sz="2200" dirty="0" smtClean="0">
                <a:ea typeface="ＭＳ Ｐゴシック" charset="-128"/>
              </a:rPr>
              <a:t> (solid-state drives) for primary storage on newer PCs</a:t>
            </a:r>
            <a:endParaRPr lang="en-US" sz="2400" dirty="0" smtClean="0">
              <a:ea typeface="ＭＳ Ｐゴシック" charset="-128"/>
            </a:endParaRPr>
          </a:p>
          <a:p>
            <a:pPr lvl="1">
              <a:buSzPct val="100000"/>
            </a:pPr>
            <a:r>
              <a:rPr lang="en-US" sz="2200" b="1" dirty="0" smtClean="0">
                <a:ea typeface="ＭＳ Ｐゴシック" charset="-128"/>
              </a:rPr>
              <a:t>Thumb drives</a:t>
            </a:r>
            <a:r>
              <a:rPr lang="en-US" sz="2200" dirty="0" smtClean="0">
                <a:ea typeface="ＭＳ Ｐゴシック" charset="-128"/>
              </a:rPr>
              <a:t> used as portable storage</a:t>
            </a:r>
          </a:p>
          <a:p>
            <a:pPr lvl="1">
              <a:buSzPct val="100000"/>
            </a:pPr>
            <a:r>
              <a:rPr lang="en-US" sz="2200" b="1" dirty="0" smtClean="0">
                <a:ea typeface="ＭＳ Ｐゴシック" charset="-128"/>
              </a:rPr>
              <a:t>Flash cards </a:t>
            </a:r>
            <a:r>
              <a:rPr lang="en-US" sz="2200" dirty="0" smtClean="0">
                <a:ea typeface="ＭＳ Ｐゴシック" charset="-128"/>
              </a:rPr>
              <a:t>(sometimes called flash memory) commonly used in digital cameras</a:t>
            </a:r>
          </a:p>
          <a:p>
            <a:pPr>
              <a:spcBef>
                <a:spcPts val="1800"/>
              </a:spcBef>
              <a:buNone/>
            </a:pPr>
            <a:r>
              <a:rPr lang="en-US" b="1" dirty="0" smtClean="0">
                <a:ea typeface="ＭＳ Ｐゴシック" charset="-128"/>
              </a:rPr>
              <a:t>Optical storage</a:t>
            </a:r>
            <a:endParaRPr lang="en-US" dirty="0" smtClean="0">
              <a:ea typeface="ＭＳ Ｐゴシック" charset="-128"/>
            </a:endParaRPr>
          </a:p>
          <a:p>
            <a:pPr lvl="1">
              <a:buSzPct val="100000"/>
            </a:pPr>
            <a:r>
              <a:rPr lang="en-US" sz="2200" b="1" dirty="0" smtClean="0">
                <a:ea typeface="ＭＳ Ｐゴシック" charset="-128"/>
              </a:rPr>
              <a:t>CDs</a:t>
            </a:r>
            <a:r>
              <a:rPr lang="en-US" sz="2200" dirty="0" smtClean="0">
                <a:ea typeface="ＭＳ Ｐゴシック" charset="-128"/>
              </a:rPr>
              <a:t> </a:t>
            </a:r>
          </a:p>
          <a:p>
            <a:pPr lvl="1">
              <a:buSzPct val="100000"/>
            </a:pPr>
            <a:r>
              <a:rPr lang="en-US" sz="2200" b="1" dirty="0" smtClean="0">
                <a:ea typeface="ＭＳ Ｐゴシック" charset="-128"/>
              </a:rPr>
              <a:t>DVDs</a:t>
            </a:r>
            <a:r>
              <a:rPr lang="en-US" sz="2200" dirty="0" smtClean="0">
                <a:ea typeface="ＭＳ Ｐゴシック" charset="-128"/>
              </a:rPr>
              <a:t> </a:t>
            </a:r>
          </a:p>
          <a:p>
            <a:pPr lvl="1"/>
            <a:endParaRPr lang="en-US" dirty="0" smtClean="0">
              <a:ea typeface="ＭＳ Ｐゴシック" charset="-128"/>
            </a:endParaRPr>
          </a:p>
          <a:p>
            <a:endParaRPr lang="en-US" dirty="0" smtClean="0"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9375" y="25400"/>
            <a:ext cx="9144000" cy="838200"/>
          </a:xfrm>
        </p:spPr>
        <p:txBody>
          <a:bodyPr/>
          <a:lstStyle/>
          <a:p>
            <a:pPr eaLnBrk="1" hangingPunct="1"/>
            <a:r>
              <a:rPr lang="en-US" sz="2600" dirty="0" smtClean="0">
                <a:latin typeface="Arial" charset="0"/>
                <a:ea typeface="ＭＳ Ｐゴシック" charset="-128"/>
                <a:cs typeface="Arial" charset="0"/>
              </a:rPr>
              <a:t>Magnetic storage includes hard drives and tape drives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8660" y="1198563"/>
            <a:ext cx="4506913" cy="2871787"/>
          </a:xfrm>
        </p:spPr>
        <p:txBody>
          <a:bodyPr/>
          <a:lstStyle/>
          <a:p>
            <a:pPr eaLnBrk="1" hangingPunct="1">
              <a:spcAft>
                <a:spcPct val="20000"/>
              </a:spcAft>
              <a:buSzPct val="100000"/>
              <a:defRPr/>
            </a:pPr>
            <a:r>
              <a:rPr lang="en-US" dirty="0" smtClean="0">
                <a:ea typeface="ＭＳ Ｐゴシック" pitchFamily="34" charset="-128"/>
              </a:rPr>
              <a:t>Hard drives use sophisticated magnetic recording and playback technologies.</a:t>
            </a:r>
          </a:p>
          <a:p>
            <a:pPr eaLnBrk="1" hangingPunct="1">
              <a:spcAft>
                <a:spcPct val="20000"/>
              </a:spcAft>
              <a:buSzPct val="100000"/>
              <a:defRPr/>
            </a:pPr>
            <a:r>
              <a:rPr lang="en-US" dirty="0" smtClean="0">
                <a:ea typeface="ＭＳ Ｐゴシック" pitchFamily="34" charset="-128"/>
              </a:rPr>
              <a:t>Tape drives are used to store archives. </a:t>
            </a:r>
          </a:p>
          <a:p>
            <a:pPr eaLnBrk="1" hangingPunct="1">
              <a:spcAft>
                <a:spcPct val="20000"/>
              </a:spcAft>
              <a:buSzPct val="100000"/>
              <a:defRPr/>
            </a:pPr>
            <a:r>
              <a:rPr lang="en-US" dirty="0" smtClean="0">
                <a:ea typeface="ＭＳ Ｐゴシック" pitchFamily="34" charset="-128"/>
              </a:rPr>
              <a:t>Advantages include:</a:t>
            </a:r>
          </a:p>
          <a:p>
            <a:pPr marL="741363" lvl="1" indent="-347663" eaLnBrk="1" hangingPunct="1">
              <a:spcBef>
                <a:spcPts val="0"/>
              </a:spcBef>
              <a:spcAft>
                <a:spcPct val="20000"/>
              </a:spcAft>
              <a:buSzPct val="100000"/>
              <a:defRPr/>
            </a:pPr>
            <a:r>
              <a:rPr lang="en-US" sz="2200" dirty="0" smtClean="0">
                <a:ea typeface="ＭＳ Ｐゴシック" pitchFamily="34" charset="-128"/>
              </a:rPr>
              <a:t>Easy to read, write, and erase</a:t>
            </a:r>
          </a:p>
          <a:p>
            <a:pPr marL="741363" lvl="1" indent="-347663" eaLnBrk="1" hangingPunct="1">
              <a:spcBef>
                <a:spcPts val="0"/>
              </a:spcBef>
              <a:spcAft>
                <a:spcPct val="20000"/>
              </a:spcAft>
              <a:buSzPct val="100000"/>
              <a:defRPr/>
            </a:pPr>
            <a:r>
              <a:rPr lang="en-US" sz="2200" dirty="0" smtClean="0">
                <a:ea typeface="ＭＳ Ｐゴシック" pitchFamily="34" charset="-128"/>
              </a:rPr>
              <a:t>Low cost </a:t>
            </a:r>
          </a:p>
          <a:p>
            <a:pPr marL="741363" lvl="1" indent="-347663" eaLnBrk="1" hangingPunct="1"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en-US" sz="2200" dirty="0" smtClean="0">
                <a:ea typeface="ＭＳ Ｐゴシック" pitchFamily="34" charset="-128"/>
              </a:rPr>
              <a:t>Easy to store cartridges for safekeeping</a:t>
            </a:r>
          </a:p>
          <a:p>
            <a:pPr marL="547688" lvl="1" eaLnBrk="1" hangingPunct="1">
              <a:lnSpc>
                <a:spcPct val="80000"/>
              </a:lnSpc>
              <a:defRPr/>
            </a:pPr>
            <a:endParaRPr lang="en-US" sz="1800" dirty="0" smtClean="0">
              <a:ea typeface="ＭＳ Ｐゴシック" pitchFamily="34" charset="-128"/>
            </a:endParaRPr>
          </a:p>
        </p:txBody>
      </p:sp>
      <p:sp>
        <p:nvSpPr>
          <p:cNvPr id="6148" name="Text Box 7"/>
          <p:cNvSpPr txBox="1">
            <a:spLocks noChangeArrowheads="1"/>
          </p:cNvSpPr>
          <p:nvPr/>
        </p:nvSpPr>
        <p:spPr bwMode="auto">
          <a:xfrm>
            <a:off x="740770" y="5824538"/>
            <a:ext cx="8255000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dirty="0">
                <a:solidFill>
                  <a:schemeClr val="tx1"/>
                </a:solidFill>
                <a:latin typeface="Verdana" pitchFamily="34" charset="0"/>
              </a:rPr>
              <a:t>What do you think would happen if you put a magnet inside a hard drive?</a:t>
            </a:r>
          </a:p>
        </p:txBody>
      </p:sp>
      <p:pic>
        <p:nvPicPr>
          <p:cNvPr id="6149" name="Picture 7" descr="C:\Users\Lee\Desktop\Pearson\July\July10\sys13\images\imag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6163" y="1265238"/>
            <a:ext cx="3997325" cy="265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766" y="1056290"/>
            <a:ext cx="517065" cy="5502166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</a:rPr>
              <a:t>Magnetic Storage</a:t>
            </a:r>
            <a:endParaRPr lang="en-US" b="1" i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9375" y="-47625"/>
            <a:ext cx="873125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Arial" charset="0"/>
              </a:rPr>
              <a:t>Computers store data electronically</a:t>
            </a:r>
          </a:p>
        </p:txBody>
      </p:sp>
      <p:sp>
        <p:nvSpPr>
          <p:cNvPr id="7171" name="Text Box 6"/>
          <p:cNvSpPr txBox="1">
            <a:spLocks noChangeArrowheads="1"/>
          </p:cNvSpPr>
          <p:nvPr/>
        </p:nvSpPr>
        <p:spPr bwMode="auto">
          <a:xfrm>
            <a:off x="5880830" y="1276350"/>
            <a:ext cx="3042453" cy="364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>
              <a:lnSpc>
                <a:spcPct val="100000"/>
              </a:lnSpc>
              <a:spcBef>
                <a:spcPct val="50000"/>
              </a:spcBef>
              <a:buSzPct val="100000"/>
              <a:buFont typeface="Times" pitchFamily="18" charset="0"/>
              <a:buChar char="•"/>
            </a:pPr>
            <a:r>
              <a:rPr lang="en-US" sz="2200" i="0" dirty="0">
                <a:latin typeface="Verdana" pitchFamily="34" charset="0"/>
              </a:rPr>
              <a:t>Hard drives use magnetization to record </a:t>
            </a:r>
            <a:r>
              <a:rPr lang="en-US" sz="2200" i="0" dirty="0" smtClean="0">
                <a:latin typeface="Verdana" pitchFamily="34" charset="0"/>
              </a:rPr>
              <a:t>data on platters.</a:t>
            </a:r>
            <a:endParaRPr lang="en-US" sz="2200" i="0" dirty="0">
              <a:latin typeface="Verdana" pitchFamily="34" charset="0"/>
            </a:endParaRPr>
          </a:p>
          <a:p>
            <a:pPr marL="228600" indent="-228600">
              <a:lnSpc>
                <a:spcPct val="100000"/>
              </a:lnSpc>
              <a:spcBef>
                <a:spcPct val="50000"/>
              </a:spcBef>
              <a:buSzPct val="100000"/>
              <a:buFont typeface="Times" pitchFamily="18" charset="0"/>
              <a:buChar char="•"/>
            </a:pPr>
            <a:r>
              <a:rPr lang="en-US" sz="2200" i="0" dirty="0" smtClean="0">
                <a:latin typeface="Verdana" pitchFamily="34" charset="0"/>
              </a:rPr>
              <a:t>Hard drives are electromechanical because they have moving parts but are controlled by electricity.</a:t>
            </a:r>
            <a:endParaRPr lang="en-US" sz="2200" i="0" dirty="0">
              <a:latin typeface="Verdana" pitchFamily="34" charset="0"/>
            </a:endParaRPr>
          </a:p>
        </p:txBody>
      </p:sp>
      <p:sp>
        <p:nvSpPr>
          <p:cNvPr id="7172" name="Text Box 7"/>
          <p:cNvSpPr txBox="1">
            <a:spLocks noChangeArrowheads="1"/>
          </p:cNvSpPr>
          <p:nvPr/>
        </p:nvSpPr>
        <p:spPr bwMode="auto">
          <a:xfrm>
            <a:off x="815117" y="5943599"/>
            <a:ext cx="6976333" cy="3969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dirty="0">
                <a:solidFill>
                  <a:schemeClr val="tx1"/>
                </a:solidFill>
                <a:latin typeface="Verdana" pitchFamily="34" charset="0"/>
              </a:rPr>
              <a:t>Why do you think a hard drive must remain sealed?</a:t>
            </a:r>
          </a:p>
        </p:txBody>
      </p:sp>
      <p:pic>
        <p:nvPicPr>
          <p:cNvPr id="7173" name="Picture 8" descr="C:\Users\Lee\Desktop\Pearson\July\July10\sys13\images\imag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342" y="1243013"/>
            <a:ext cx="526732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766" y="1056290"/>
            <a:ext cx="517065" cy="5502166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</a:rPr>
              <a:t>Magnetic Storage</a:t>
            </a:r>
            <a:endParaRPr lang="en-US" b="1" i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59375" y="-12700"/>
            <a:ext cx="8621713" cy="838200"/>
          </a:xfrm>
        </p:spPr>
        <p:txBody>
          <a:bodyPr/>
          <a:lstStyle/>
          <a:p>
            <a:pPr eaLnBrk="1" hangingPunct="1"/>
            <a:r>
              <a:rPr lang="en-US" sz="2600" dirty="0" smtClean="0">
                <a:latin typeface="Arial" charset="0"/>
                <a:ea typeface="ＭＳ Ｐゴシック" charset="-128"/>
              </a:rPr>
              <a:t>Most hard drives have multiple platters and read/write heads</a:t>
            </a:r>
            <a:endParaRPr lang="en-US" sz="2600" dirty="0" smtClean="0">
              <a:latin typeface="Arial" charset="0"/>
              <a:ea typeface="ＭＳ Ｐゴシック" charset="-128"/>
              <a:cs typeface="Arial" charset="0"/>
            </a:endParaRP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504" y="1111126"/>
            <a:ext cx="8223013" cy="1846263"/>
          </a:xfrm>
        </p:spPr>
        <p:txBody>
          <a:bodyPr/>
          <a:lstStyle/>
          <a:p>
            <a:pPr eaLnBrk="1" hangingPunct="1">
              <a:buSzPct val="100000"/>
            </a:pPr>
            <a:r>
              <a:rPr lang="en-US" dirty="0" smtClean="0">
                <a:ea typeface="ＭＳ Ｐゴシック" charset="-128"/>
              </a:rPr>
              <a:t>A typical hard drive consists of a spindle holding one or more double-sided platters.</a:t>
            </a:r>
          </a:p>
          <a:p>
            <a:pPr eaLnBrk="1" hangingPunct="1">
              <a:buSzPct val="100000"/>
            </a:pPr>
            <a:r>
              <a:rPr lang="en-US" dirty="0" smtClean="0">
                <a:ea typeface="ＭＳ Ｐゴシック" charset="-128"/>
              </a:rPr>
              <a:t>Each magnetic platter surface on the spindle is accessed by one head.</a:t>
            </a:r>
          </a:p>
          <a:p>
            <a:pPr eaLnBrk="1" hangingPunct="1">
              <a:buSzPct val="100000"/>
            </a:pPr>
            <a:r>
              <a:rPr lang="en-US" dirty="0" smtClean="0">
                <a:ea typeface="ＭＳ Ｐゴシック" charset="-128"/>
              </a:rPr>
              <a:t>The heads are on an arm called an actuator that holds them over the platters.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766" y="1056290"/>
            <a:ext cx="517065" cy="5502166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</a:rPr>
              <a:t>Magnetic Storage</a:t>
            </a:r>
            <a:endParaRPr lang="en-US" b="1" i="0" dirty="0">
              <a:solidFill>
                <a:schemeClr val="bg1"/>
              </a:solidFill>
            </a:endParaRP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503" y="3294996"/>
            <a:ext cx="5972244" cy="3231931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5628290" y="5197048"/>
            <a:ext cx="3285523" cy="13234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dirty="0">
                <a:solidFill>
                  <a:schemeClr val="tx1"/>
                </a:solidFill>
                <a:latin typeface="Verdana" pitchFamily="34" charset="0"/>
              </a:rPr>
              <a:t>How many platters does this hard drive have? How many read/write heads?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59375" y="-28902"/>
            <a:ext cx="8915400" cy="838200"/>
          </a:xfrm>
        </p:spPr>
        <p:txBody>
          <a:bodyPr/>
          <a:lstStyle/>
          <a:p>
            <a:r>
              <a:rPr lang="en-US" sz="2600" dirty="0" smtClean="0">
                <a:latin typeface="Arial" pitchFamily="34" charset="0"/>
                <a:ea typeface="ＭＳ Ｐゴシック" charset="-128"/>
                <a:cs typeface="Arial" pitchFamily="34" charset="0"/>
              </a:rPr>
              <a:t>Hard drives use a standards-based interface to communicate with the system bus</a:t>
            </a:r>
          </a:p>
        </p:txBody>
      </p:sp>
      <p:sp>
        <p:nvSpPr>
          <p:cNvPr id="921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US" sz="2400" dirty="0" smtClean="0">
                <a:ea typeface="ＭＳ Ｐゴシック" charset="-128"/>
              </a:rPr>
              <a:t>The standards determine the performance characteristics of the drive, such as bandwidth and data transfer speeds. </a:t>
            </a:r>
          </a:p>
          <a:p>
            <a:pPr>
              <a:spcBef>
                <a:spcPts val="2400"/>
              </a:spcBef>
            </a:pPr>
            <a:r>
              <a:rPr lang="en-US" sz="2400" dirty="0" smtClean="0">
                <a:ea typeface="ＭＳ Ｐゴシック" charset="-128"/>
              </a:rPr>
              <a:t>Newer hard drives have integrated controllers mounted on the base of the drive that control data transfers. </a:t>
            </a:r>
          </a:p>
          <a:p>
            <a:pPr marL="342900" lvl="1" indent="-342900">
              <a:spcBef>
                <a:spcPts val="2400"/>
              </a:spcBef>
              <a:buSzPct val="60000"/>
            </a:pPr>
            <a:r>
              <a:rPr lang="en-US" sz="2400" dirty="0" smtClean="0">
                <a:ea typeface="ＭＳ Ｐゴシック" charset="-128"/>
              </a:rPr>
              <a:t>Most newer hard drives use serial attached SCSI (SAS) or serial ATA (SATA) standards.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766" y="1056290"/>
            <a:ext cx="517065" cy="5502166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</a:rPr>
              <a:t>Magnetic Storage</a:t>
            </a:r>
            <a:endParaRPr lang="en-US" b="1" i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9375" y="-125"/>
            <a:ext cx="8597900" cy="838200"/>
          </a:xfrm>
        </p:spPr>
        <p:txBody>
          <a:bodyPr/>
          <a:lstStyle/>
          <a:p>
            <a:pPr eaLnBrk="1" hangingPunct="1"/>
            <a:r>
              <a:rPr lang="en-US" sz="2600" dirty="0" smtClean="0">
                <a:latin typeface="Arial" charset="0"/>
                <a:ea typeface="ＭＳ Ｐゴシック" charset="-128"/>
                <a:cs typeface="Arial" charset="0"/>
              </a:rPr>
              <a:t>Use error-checking and defragmentation utilities to maintain a hard drive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4876800"/>
            <a:ext cx="8375650" cy="1452748"/>
          </a:xfrm>
        </p:spPr>
        <p:txBody>
          <a:bodyPr/>
          <a:lstStyle/>
          <a:p>
            <a:pPr eaLnBrk="1" hangingPunct="1">
              <a:buSzPct val="100000"/>
            </a:pPr>
            <a:r>
              <a:rPr lang="en-US" sz="2400" dirty="0" smtClean="0">
                <a:ea typeface="ＭＳ Ｐゴシック" charset="-128"/>
              </a:rPr>
              <a:t>Scandisk checks a hard drive for data errors.</a:t>
            </a:r>
          </a:p>
          <a:p>
            <a:pPr eaLnBrk="1" hangingPunct="1">
              <a:buSzPct val="100000"/>
            </a:pPr>
            <a:r>
              <a:rPr lang="en-US" sz="2400" dirty="0" smtClean="0">
                <a:ea typeface="ＭＳ Ｐゴシック" charset="-128"/>
              </a:rPr>
              <a:t>Disk Defragmenter consolidates fragmented files on a hard disk to improve performance.</a:t>
            </a:r>
          </a:p>
        </p:txBody>
      </p:sp>
      <p:pic>
        <p:nvPicPr>
          <p:cNvPr id="18436" name="Picture 0" descr="C:\Users\Lee\Desktop\Pearson\July\July10\sys13\images\image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688" y="1095375"/>
            <a:ext cx="787717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766" y="1056290"/>
            <a:ext cx="517065" cy="5502166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</a:rPr>
              <a:t>Magnetic Storage</a:t>
            </a:r>
            <a:endParaRPr lang="en-US" b="1" i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3"/>
          <p:cNvSpPr>
            <a:spLocks noGrp="1"/>
          </p:cNvSpPr>
          <p:nvPr>
            <p:ph type="title"/>
          </p:nvPr>
        </p:nvSpPr>
        <p:spPr>
          <a:xfrm>
            <a:off x="75795" y="-19050"/>
            <a:ext cx="8994230" cy="838200"/>
          </a:xfrm>
        </p:spPr>
        <p:txBody>
          <a:bodyPr/>
          <a:lstStyle/>
          <a:p>
            <a:r>
              <a:rPr lang="en-US" sz="2600" dirty="0" smtClean="0">
                <a:latin typeface="Arial" pitchFamily="34" charset="0"/>
                <a:ea typeface="ＭＳ Ｐゴシック" charset="-128"/>
                <a:cs typeface="Arial" pitchFamily="34" charset="0"/>
              </a:rPr>
              <a:t>External hard drives are used for backup, transport, and extra storage space</a:t>
            </a:r>
          </a:p>
        </p:txBody>
      </p:sp>
      <p:sp>
        <p:nvSpPr>
          <p:cNvPr id="10243" name="Content Placeholder 4"/>
          <p:cNvSpPr>
            <a:spLocks noGrp="1"/>
          </p:cNvSpPr>
          <p:nvPr>
            <p:ph idx="1"/>
          </p:nvPr>
        </p:nvSpPr>
        <p:spPr>
          <a:xfrm>
            <a:off x="601724" y="1191265"/>
            <a:ext cx="3837017" cy="4800600"/>
          </a:xfrm>
        </p:spPr>
        <p:txBody>
          <a:bodyPr/>
          <a:lstStyle/>
          <a:p>
            <a:pPr fontAlgn="ctr">
              <a:spcBef>
                <a:spcPts val="1800"/>
              </a:spcBef>
              <a:buSzPct val="100000"/>
            </a:pPr>
            <a:r>
              <a:rPr lang="en-US" dirty="0" smtClean="0">
                <a:ea typeface="ＭＳ Ｐゴシック" charset="-128"/>
              </a:rPr>
              <a:t>They are a </a:t>
            </a:r>
            <a:r>
              <a:rPr lang="en-US" dirty="0">
                <a:ea typeface="ＭＳ Ｐゴシック" charset="-128"/>
              </a:rPr>
              <a:t>simple and inexpensive way to add extra hard drive storage space or provide backup of important files. </a:t>
            </a:r>
          </a:p>
          <a:p>
            <a:pPr fontAlgn="ctr">
              <a:spcBef>
                <a:spcPts val="1800"/>
              </a:spcBef>
              <a:buSzPct val="100000"/>
            </a:pPr>
            <a:r>
              <a:rPr lang="en-US" dirty="0" smtClean="0">
                <a:ea typeface="ＭＳ Ｐゴシック" charset="-128"/>
              </a:rPr>
              <a:t>The removable, self-contained unit connects to a PC through a USB or FireWire port. </a:t>
            </a:r>
          </a:p>
          <a:p>
            <a:pPr>
              <a:spcBef>
                <a:spcPts val="1800"/>
              </a:spcBef>
              <a:buSzPct val="100000"/>
            </a:pPr>
            <a:r>
              <a:rPr lang="en-US" dirty="0" smtClean="0">
                <a:ea typeface="ＭＳ Ｐゴシック" charset="-128"/>
              </a:rPr>
              <a:t>The drive mechanism and the media are in one sealed case. </a:t>
            </a:r>
          </a:p>
        </p:txBody>
      </p:sp>
      <p:pic>
        <p:nvPicPr>
          <p:cNvPr id="10245" name="Picture 5" descr="File:External hard drive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8741" y="1276998"/>
            <a:ext cx="4646675" cy="348500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984155" y="4830995"/>
            <a:ext cx="3526928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 smtClean="0">
                <a:solidFill>
                  <a:schemeClr val="tx1"/>
                </a:solidFill>
              </a:rPr>
              <a:t>Three models of external hard drives</a:t>
            </a:r>
            <a:endParaRPr lang="en-US" sz="1600" i="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66" y="1056290"/>
            <a:ext cx="517065" cy="5502166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</a:rPr>
              <a:t>Magnetic Storage</a:t>
            </a:r>
            <a:endParaRPr lang="en-US" b="1" i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8"/>
          <p:cNvSpPr txBox="1">
            <a:spLocks noChangeArrowheads="1"/>
          </p:cNvSpPr>
          <p:nvPr/>
        </p:nvSpPr>
        <p:spPr bwMode="auto">
          <a:xfrm>
            <a:off x="725236" y="5307155"/>
            <a:ext cx="3783702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dirty="0">
                <a:solidFill>
                  <a:schemeClr val="tx1"/>
                </a:solidFill>
                <a:latin typeface="Verdana" pitchFamily="34" charset="0"/>
              </a:rPr>
              <a:t>Have you ever played a cassette </a:t>
            </a:r>
            <a:r>
              <a:rPr lang="en-US" sz="2000" dirty="0" smtClean="0">
                <a:solidFill>
                  <a:schemeClr val="tx1"/>
                </a:solidFill>
                <a:latin typeface="Verdana" pitchFamily="34" charset="0"/>
              </a:rPr>
              <a:t>tape or a video cassette?</a:t>
            </a:r>
            <a:endParaRPr lang="en-US" sz="2000" dirty="0">
              <a:solidFill>
                <a:schemeClr val="tx1"/>
              </a:solidFill>
              <a:latin typeface="Verdana" pitchFamily="34" charset="0"/>
            </a:endParaRPr>
          </a:p>
        </p:txBody>
      </p:sp>
      <p:pic>
        <p:nvPicPr>
          <p:cNvPr id="20485" name="Picture 0" descr="C:\Users\Lee\Desktop\Pearson\July\July10\sys13\images\image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9869" y="3528466"/>
            <a:ext cx="368617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630612" y="1186095"/>
            <a:ext cx="8324202" cy="1742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>
              <a:spcBef>
                <a:spcPts val="1800"/>
              </a:spcBef>
              <a:buSzPct val="100000"/>
              <a:buFont typeface="Times" pitchFamily="18" charset="0"/>
              <a:buChar char="•"/>
              <a:defRPr/>
            </a:pPr>
            <a:r>
              <a:rPr lang="en-US" sz="2200" i="0" kern="0" dirty="0" smtClean="0">
                <a:latin typeface="+mn-lt"/>
                <a:ea typeface="ＭＳ Ｐゴシック" pitchFamily="34" charset="-128"/>
              </a:rPr>
              <a:t>Read/write heads for tape are stationary, unlike the fast-moving heads of a hard drive.</a:t>
            </a:r>
          </a:p>
          <a:p>
            <a:pPr marL="228600" indent="-228600">
              <a:spcBef>
                <a:spcPts val="1800"/>
              </a:spcBef>
              <a:buSzPct val="100000"/>
              <a:buFont typeface="Times" pitchFamily="18" charset="0"/>
              <a:buChar char="•"/>
              <a:defRPr/>
            </a:pPr>
            <a:r>
              <a:rPr lang="en-US" sz="2200" i="0" kern="0" dirty="0" smtClean="0">
                <a:latin typeface="+mn-lt"/>
                <a:ea typeface="ＭＳ Ｐゴシック" pitchFamily="34" charset="-128"/>
              </a:rPr>
              <a:t>Unlike </a:t>
            </a:r>
            <a:r>
              <a:rPr lang="en-US" sz="2200" i="0" kern="0" dirty="0">
                <a:latin typeface="+mn-lt"/>
                <a:ea typeface="ＭＳ Ｐゴシック" pitchFamily="34" charset="-128"/>
              </a:rPr>
              <a:t>hard drives that find data quickly, </a:t>
            </a:r>
            <a:r>
              <a:rPr lang="en-US" sz="2200" i="0" kern="0" dirty="0" smtClean="0">
                <a:latin typeface="+mn-lt"/>
                <a:ea typeface="ＭＳ Ｐゴシック" pitchFamily="34" charset="-128"/>
              </a:rPr>
              <a:t>tapes require fast-forwarding or rewinding </a:t>
            </a:r>
            <a:r>
              <a:rPr lang="en-US" sz="2200" i="0" kern="0" dirty="0">
                <a:latin typeface="+mn-lt"/>
                <a:ea typeface="ＭＳ Ｐゴシック" pitchFamily="34" charset="-128"/>
              </a:rPr>
              <a:t>to find data. </a:t>
            </a:r>
          </a:p>
          <a:p>
            <a:pPr marL="228600" indent="-228600">
              <a:spcBef>
                <a:spcPts val="1800"/>
              </a:spcBef>
              <a:buSzPct val="100000"/>
              <a:buFont typeface="Times" pitchFamily="18" charset="0"/>
              <a:buChar char="•"/>
              <a:defRPr/>
            </a:pPr>
            <a:r>
              <a:rPr lang="en-US" sz="2200" i="0" dirty="0">
                <a:latin typeface="+mn-lt"/>
                <a:ea typeface="ＭＳ Ｐゴシック" pitchFamily="34" charset="-128"/>
              </a:rPr>
              <a:t>Tapes are cost-effective and stable</a:t>
            </a:r>
            <a:r>
              <a:rPr lang="en-US" sz="2200" i="0" dirty="0" smtClean="0">
                <a:latin typeface="+mn-lt"/>
                <a:ea typeface="ＭＳ Ｐゴシック" pitchFamily="34" charset="-128"/>
              </a:rPr>
              <a:t>.</a:t>
            </a:r>
          </a:p>
          <a:p>
            <a:pPr marL="228600" indent="-228600">
              <a:spcBef>
                <a:spcPts val="1800"/>
              </a:spcBef>
              <a:buSzPct val="100000"/>
              <a:buFont typeface="Times" pitchFamily="18" charset="0"/>
              <a:buChar char="•"/>
              <a:defRPr/>
            </a:pPr>
            <a:r>
              <a:rPr lang="en-US" sz="2200" i="0" kern="0" dirty="0" smtClean="0">
                <a:latin typeface="+mn-lt"/>
                <a:ea typeface="ＭＳ Ｐゴシック" pitchFamily="34" charset="-128"/>
              </a:rPr>
              <a:t>Tapes are typically </a:t>
            </a:r>
            <a:r>
              <a:rPr lang="en-US" sz="2200" i="0" kern="0" dirty="0">
                <a:latin typeface="+mn-lt"/>
                <a:ea typeface="ＭＳ Ｐゴシック" pitchFamily="34" charset="-128"/>
              </a:rPr>
              <a:t>used </a:t>
            </a:r>
            <a:r>
              <a:rPr lang="en-US" sz="2200" i="0" kern="0" dirty="0" smtClean="0">
                <a:latin typeface="+mn-lt"/>
                <a:ea typeface="ＭＳ Ｐゴシック" pitchFamily="34" charset="-128"/>
              </a:rPr>
              <a:t/>
            </a:r>
            <a:br>
              <a:rPr lang="en-US" sz="2200" i="0" kern="0" dirty="0" smtClean="0">
                <a:latin typeface="+mn-lt"/>
                <a:ea typeface="ＭＳ Ｐゴシック" pitchFamily="34" charset="-128"/>
              </a:rPr>
            </a:br>
            <a:r>
              <a:rPr lang="en-US" sz="2200" i="0" kern="0" dirty="0" smtClean="0">
                <a:latin typeface="+mn-lt"/>
                <a:ea typeface="ＭＳ Ｐゴシック" pitchFamily="34" charset="-128"/>
              </a:rPr>
              <a:t>for archiving data </a:t>
            </a:r>
            <a:r>
              <a:rPr lang="en-US" sz="2200" i="0" kern="0" dirty="0">
                <a:latin typeface="+mn-lt"/>
                <a:ea typeface="ＭＳ Ｐゴシック" pitchFamily="34" charset="-128"/>
              </a:rPr>
              <a:t>from </a:t>
            </a:r>
            <a:r>
              <a:rPr lang="en-US" sz="2200" i="0" kern="0" dirty="0" smtClean="0">
                <a:latin typeface="+mn-lt"/>
                <a:ea typeface="ＭＳ Ｐゴシック" pitchFamily="34" charset="-128"/>
              </a:rPr>
              <a:t/>
            </a:r>
            <a:br>
              <a:rPr lang="en-US" sz="2200" i="0" kern="0" dirty="0" smtClean="0">
                <a:latin typeface="+mn-lt"/>
                <a:ea typeface="ＭＳ Ｐゴシック" pitchFamily="34" charset="-128"/>
              </a:rPr>
            </a:br>
            <a:r>
              <a:rPr lang="en-US" sz="2200" i="0" kern="0" dirty="0" smtClean="0">
                <a:latin typeface="+mn-lt"/>
                <a:ea typeface="ＭＳ Ｐゴシック" pitchFamily="34" charset="-128"/>
              </a:rPr>
              <a:t>hard drives</a:t>
            </a:r>
            <a:r>
              <a:rPr lang="en-US" sz="2200" i="0" kern="0" dirty="0">
                <a:latin typeface="+mn-lt"/>
                <a:ea typeface="ＭＳ Ｐゴシック" pitchFamily="34" charset="-128"/>
              </a:rPr>
              <a:t>. </a:t>
            </a:r>
          </a:p>
          <a:p>
            <a:pPr marL="228600" indent="-228600">
              <a:spcBef>
                <a:spcPts val="1800"/>
              </a:spcBef>
              <a:buSzPct val="100000"/>
              <a:buFont typeface="Times" pitchFamily="18" charset="0"/>
              <a:buChar char="•"/>
              <a:defRPr/>
            </a:pPr>
            <a:r>
              <a:rPr lang="en-US" sz="2200" i="0" kern="0" dirty="0">
                <a:latin typeface="+mn-lt"/>
                <a:ea typeface="ＭＳ Ｐゴシック" pitchFamily="34" charset="-128"/>
              </a:rPr>
              <a:t>Tapes </a:t>
            </a:r>
            <a:r>
              <a:rPr lang="en-US" sz="2200" i="0" dirty="0">
                <a:latin typeface="+mn-lt"/>
              </a:rPr>
              <a:t>can be erased </a:t>
            </a:r>
            <a:r>
              <a:rPr lang="en-US" sz="2200" i="0" dirty="0" smtClean="0">
                <a:latin typeface="+mn-lt"/>
              </a:rPr>
              <a:t>and</a:t>
            </a:r>
            <a:br>
              <a:rPr lang="en-US" sz="2200" i="0" dirty="0" smtClean="0">
                <a:latin typeface="+mn-lt"/>
              </a:rPr>
            </a:br>
            <a:r>
              <a:rPr lang="en-US" sz="2200" i="0" dirty="0" smtClean="0">
                <a:latin typeface="+mn-lt"/>
              </a:rPr>
              <a:t> </a:t>
            </a:r>
            <a:r>
              <a:rPr lang="en-US" sz="2200" i="0" dirty="0">
                <a:latin typeface="+mn-lt"/>
              </a:rPr>
              <a:t>reused many </a:t>
            </a:r>
            <a:r>
              <a:rPr lang="en-US" sz="2200" i="0" dirty="0" smtClean="0">
                <a:latin typeface="+mn-lt"/>
              </a:rPr>
              <a:t>times.</a:t>
            </a:r>
            <a:endParaRPr lang="en-US" sz="2200" i="0" dirty="0">
              <a:latin typeface="+mn-lt"/>
            </a:endParaRPr>
          </a:p>
          <a:p>
            <a:pPr marL="228600" indent="-228600">
              <a:spcBef>
                <a:spcPts val="1800"/>
              </a:spcBef>
              <a:buSzPct val="100000"/>
              <a:buFont typeface="Times" pitchFamily="18" charset="0"/>
              <a:buChar char="•"/>
              <a:defRPr/>
            </a:pPr>
            <a:endParaRPr lang="en-US" i="0" dirty="0">
              <a:ea typeface="ＭＳ Ｐゴシック" pitchFamily="34" charset="-128"/>
            </a:endParaRPr>
          </a:p>
          <a:p>
            <a:pPr marL="228600" indent="-228600">
              <a:spcBef>
                <a:spcPts val="1800"/>
              </a:spcBef>
              <a:buSzPct val="100000"/>
              <a:buFont typeface="Times" pitchFamily="18" charset="0"/>
              <a:buChar char="•"/>
              <a:defRPr/>
            </a:pPr>
            <a:endParaRPr lang="en-US" i="0" kern="0" dirty="0">
              <a:latin typeface="+mn-lt"/>
              <a:ea typeface="ＭＳ Ｐゴシック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66" y="1056290"/>
            <a:ext cx="517065" cy="5502166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</a:rPr>
              <a:t>Magnetic Storage</a:t>
            </a:r>
            <a:endParaRPr lang="en-US" b="1" i="0" dirty="0">
              <a:solidFill>
                <a:schemeClr val="bg1"/>
              </a:solidFill>
            </a:endParaRP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title"/>
          </p:nvPr>
        </p:nvSpPr>
        <p:spPr>
          <a:xfrm>
            <a:off x="59375" y="-47625"/>
            <a:ext cx="8689975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Arial" charset="0"/>
              </a:rPr>
              <a:t>Tape drives store data on magnetic tapes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st1">
  <a:themeElements>
    <a:clrScheme name="test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st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test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1086</Words>
  <Application>Microsoft Office PowerPoint</Application>
  <PresentationFormat>On-screen Show (4:3)</PresentationFormat>
  <Paragraphs>136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test1</vt:lpstr>
      <vt:lpstr>Unit 5, Lesson 13  Storage Technologies and Devices</vt:lpstr>
      <vt:lpstr>Three technologies are commonly used for storing data</vt:lpstr>
      <vt:lpstr>Magnetic storage includes hard drives and tape drives</vt:lpstr>
      <vt:lpstr>Computers store data electronically</vt:lpstr>
      <vt:lpstr>Most hard drives have multiple platters and read/write heads</vt:lpstr>
      <vt:lpstr>Hard drives use a standards-based interface to communicate with the system bus</vt:lpstr>
      <vt:lpstr>Use error-checking and defragmentation utilities to maintain a hard drive</vt:lpstr>
      <vt:lpstr>External hard drives are used for backup, transport, and extra storage space</vt:lpstr>
      <vt:lpstr>Tape drives store data on magnetic tapes</vt:lpstr>
      <vt:lpstr>The performance of hard drives and tape drives is measured in a similar way</vt:lpstr>
      <vt:lpstr>Two kinds of magnetic storage serve two purposes</vt:lpstr>
      <vt:lpstr>Solid-state drives (SSDs) use flash technology</vt:lpstr>
      <vt:lpstr>SSDs are replacing hard drives in newer computers</vt:lpstr>
      <vt:lpstr>SSDs have several advantages over magnetic hard drives </vt:lpstr>
      <vt:lpstr>Flash cards and thumb drives also use flash storage technology</vt:lpstr>
      <vt:lpstr>Optical storage technology uses light reflected from lasers </vt:lpstr>
      <vt:lpstr>Optical storage has advantages and disadvantages</vt:lpstr>
      <vt:lpstr>Storage technologies are different methods of reading and writing data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2013-05-16T18:16:17Z</dcterms:created>
  <dcterms:modified xsi:type="dcterms:W3CDTF">2013-05-16T18:17:45Z</dcterms:modified>
</cp:coreProperties>
</file>